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hyperlink" Target="https://gamma.app" TargetMode="External"/><Relationship Id="rId2" Type="http://schemas.openxmlformats.org/officeDocument/2006/relationships/image" Target="../media/image11.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hyperlink" Target="https://gamma.app" TargetMode="Externa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hyperlink" Target="https://gamma.app" TargetMode="External"/><Relationship Id="rId2" Type="http://schemas.openxmlformats.org/officeDocument/2006/relationships/image" Target="../media/image12.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hyperlink" Target="https://gamma.app" TargetMode="External"/><Relationship Id="rId2" Type="http://schemas.openxmlformats.org/officeDocument/2006/relationships/image" Target="../media/image13.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hyperlink" Target="https://gamma.app" TargetMode="External"/><Relationship Id="rId2" Type="http://schemas.openxmlformats.org/officeDocument/2006/relationships/image" Target="../media/image14.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hyperlink" Target="https://gamma.app" TargetMode="External"/><Relationship Id="rId2" Type="http://schemas.openxmlformats.org/officeDocument/2006/relationships/image" Target="../media/image15.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hyperlink" Target="https://gamma.app" TargetMode="Externa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hyperlink" Target="https://gamma.app" TargetMode="Externa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hyperlink" Target="https://gamma.app" TargetMode="External"/><Relationship Id="rId2" Type="http://schemas.openxmlformats.org/officeDocument/2006/relationships/image" Target="../media/image16.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1.xml"/><Relationship Id="rId7" Type="http://schemas.openxmlformats.org/officeDocument/2006/relationships/image" Target="../media/image6.png"/><Relationship Id="rId6" Type="http://schemas.openxmlformats.org/officeDocument/2006/relationships/hyperlink" Target="https://gamma.app" TargetMode="Externa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hyperlink" Target="https://gamma.app" TargetMode="External"/><Relationship Id="rId2" Type="http://schemas.openxmlformats.org/officeDocument/2006/relationships/image" Target="../media/image21.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hyperlink" Target="https://gamma.app" TargetMode="External"/><Relationship Id="rId2" Type="http://schemas.openxmlformats.org/officeDocument/2006/relationships/image" Target="../media/image5.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hyperlink" Target="https://gamma.app" TargetMode="External"/><Relationship Id="rId2" Type="http://schemas.openxmlformats.org/officeDocument/2006/relationships/image" Target="../media/image7.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hyperlink" Target="https://gamma.app" TargetMode="External"/><Relationship Id="rId2" Type="http://schemas.openxmlformats.org/officeDocument/2006/relationships/image" Target="../media/image8.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hyperlink" Target="https://gamma.app" TargetMode="External"/><Relationship Id="rId2" Type="http://schemas.openxmlformats.org/officeDocument/2006/relationships/image" Target="../media/image9.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hyperlink" Target="https://gamma.app" TargetMode="External"/><Relationship Id="rId2" Type="http://schemas.openxmlformats.org/officeDocument/2006/relationships/image" Target="../media/image10.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61595"/>
            <a:ext cx="14630400" cy="8229600"/>
          </a:xfrm>
          <a:prstGeom prst="rect">
            <a:avLst/>
          </a:prstGeom>
          <a:solidFill>
            <a:srgbClr val="09151A">
              <a:alpha val="75000"/>
            </a:srgbClr>
          </a:solidFill>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5781675" y="684530"/>
            <a:ext cx="8511540" cy="2503805"/>
          </a:xfrm>
          <a:prstGeom prst="rect">
            <a:avLst/>
          </a:prstGeom>
          <a:noFill/>
        </p:spPr>
        <p:txBody>
          <a:bodyPr wrap="square" rtlCol="0" anchor="t"/>
          <a:lstStyle/>
          <a:p>
            <a:pPr marL="0" indent="0">
              <a:lnSpc>
                <a:spcPts val="6560"/>
              </a:lnSpc>
              <a:buNone/>
            </a:pPr>
            <a:r>
              <a:rPr lang="en-US" sz="4800" dirty="0">
                <a:solidFill>
                  <a:srgbClr val="F5F0F0"/>
                </a:solidFill>
                <a:latin typeface="adonis-web" pitchFamily="34" charset="0"/>
                <a:ea typeface="adonis-web" pitchFamily="34" charset="-122"/>
                <a:cs typeface="adonis-web" pitchFamily="34" charset="-120"/>
              </a:rPr>
              <a:t>From Bit to Qubit :Quantum Computing  as The Future of Technology</a:t>
            </a:r>
            <a:endParaRPr lang="en-US" sz="4800" dirty="0"/>
          </a:p>
        </p:txBody>
      </p:sp>
      <p:sp>
        <p:nvSpPr>
          <p:cNvPr id="6" name="Text 2"/>
          <p:cNvSpPr/>
          <p:nvPr/>
        </p:nvSpPr>
        <p:spPr>
          <a:xfrm>
            <a:off x="5953839" y="3521869"/>
            <a:ext cx="7477601" cy="1777008"/>
          </a:xfrm>
          <a:prstGeom prst="rect">
            <a:avLst/>
          </a:prstGeom>
          <a:noFill/>
        </p:spPr>
        <p:txBody>
          <a:bodyPr wrap="square" rtlCol="0" anchor="t"/>
          <a:lstStyle/>
          <a:p>
            <a:pPr marL="0" indent="0">
              <a:lnSpc>
                <a:spcPts val="2800"/>
              </a:lnSpc>
              <a:buNone/>
            </a:pPr>
            <a:r>
              <a:rPr lang="en-US" sz="2000" dirty="0">
                <a:solidFill>
                  <a:srgbClr val="E2E6E9"/>
                </a:solidFill>
                <a:latin typeface="adonis-web" pitchFamily="34" charset="0"/>
                <a:ea typeface="adonis-web" pitchFamily="34" charset="-122"/>
                <a:cs typeface="adonis-web" pitchFamily="34" charset="-120"/>
              </a:rPr>
              <a:t>Quantum computing represents the next frontier in technology, harnessing the unique properties of quantum mechanics to revolutionize data processing and problem-solving. This cutting-edge field promises to unlock unprecedented computational power, ushering in a new era of scientific breakthroughs and technological advancements.</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2517696" y="1088827"/>
            <a:ext cx="8774668" cy="694373"/>
          </a:xfrm>
          <a:prstGeom prst="rect">
            <a:avLst/>
          </a:prstGeom>
          <a:noFill/>
        </p:spPr>
        <p:txBody>
          <a:bodyPr wrap="none" rtlCol="0" anchor="t"/>
          <a:lstStyle/>
          <a:p>
            <a:pPr marL="0" indent="0">
              <a:lnSpc>
                <a:spcPts val="5470"/>
              </a:lnSpc>
              <a:buNone/>
            </a:pPr>
            <a:r>
              <a:rPr lang="en-US" sz="4375" dirty="0">
                <a:solidFill>
                  <a:srgbClr val="F5F0F0"/>
                </a:solidFill>
                <a:latin typeface="adonis-web" pitchFamily="34" charset="0"/>
                <a:ea typeface="adonis-web" pitchFamily="34" charset="-122"/>
                <a:cs typeface="adonis-web" pitchFamily="34" charset="-120"/>
              </a:rPr>
              <a:t>Entanglement in Quantum Computing</a:t>
            </a:r>
            <a:endParaRPr lang="en-US" sz="4375" dirty="0"/>
          </a:p>
        </p:txBody>
      </p:sp>
      <p:sp>
        <p:nvSpPr>
          <p:cNvPr id="5" name="Text 2"/>
          <p:cNvSpPr/>
          <p:nvPr/>
        </p:nvSpPr>
        <p:spPr>
          <a:xfrm>
            <a:off x="2517696" y="2316361"/>
            <a:ext cx="4525328" cy="2487811"/>
          </a:xfrm>
          <a:prstGeom prst="rect">
            <a:avLst/>
          </a:prstGeom>
          <a:noFill/>
        </p:spPr>
        <p:txBody>
          <a:bodyPr wrap="square" rtlCol="0" anchor="t"/>
          <a:lstStyle/>
          <a:p>
            <a:pPr marL="0" indent="0">
              <a:lnSpc>
                <a:spcPts val="2800"/>
              </a:lnSpc>
              <a:buNone/>
            </a:pPr>
            <a:r>
              <a:rPr lang="en-US" sz="1750" b="1" dirty="0">
                <a:solidFill>
                  <a:srgbClr val="E2E6E9"/>
                </a:solidFill>
                <a:latin typeface="adonis-web" pitchFamily="34" charset="0"/>
                <a:ea typeface="adonis-web" pitchFamily="34" charset="-122"/>
                <a:cs typeface="adonis-web" pitchFamily="34" charset="-120"/>
              </a:rPr>
              <a:t>Correlated operations:</a:t>
            </a:r>
            <a:r>
              <a:rPr lang="en-US" sz="1750" dirty="0">
                <a:solidFill>
                  <a:srgbClr val="E2E6E9"/>
                </a:solidFill>
                <a:latin typeface="adonis-web" pitchFamily="34" charset="0"/>
                <a:ea typeface="adonis-web" pitchFamily="34" charset="-122"/>
                <a:cs typeface="adonis-web" pitchFamily="34" charset="-120"/>
              </a:rPr>
              <a:t> Entanglement allows manipulating multiple qubits with a single operation. When you perform an action on one entangled qubit, its partner instantly reflects the change, even if physically distant. This correlated manipulation is powerful for specific algorithms..</a:t>
            </a:r>
            <a:endParaRPr lang="en-US" sz="1750" dirty="0"/>
          </a:p>
        </p:txBody>
      </p:sp>
      <p:pic>
        <p:nvPicPr>
          <p:cNvPr id="6" name="Image 1" descr="preencoded.png"/>
          <p:cNvPicPr>
            <a:picLocks noChangeAspect="1"/>
          </p:cNvPicPr>
          <p:nvPr/>
        </p:nvPicPr>
        <p:blipFill>
          <a:blip r:embed="rId2"/>
          <a:stretch>
            <a:fillRect/>
          </a:stretch>
        </p:blipFill>
        <p:spPr>
          <a:xfrm>
            <a:off x="7592616" y="2366367"/>
            <a:ext cx="4524494" cy="4524494"/>
          </a:xfrm>
          <a:prstGeom prst="rect">
            <a:avLst/>
          </a:prstGeom>
        </p:spPr>
      </p:pic>
      <p:pic>
        <p:nvPicPr>
          <p:cNvPr id="7"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2517696" y="1861304"/>
            <a:ext cx="7905393" cy="694373"/>
          </a:xfrm>
          <a:prstGeom prst="rect">
            <a:avLst/>
          </a:prstGeom>
          <a:noFill/>
        </p:spPr>
        <p:txBody>
          <a:bodyPr wrap="none" rtlCol="0" anchor="t"/>
          <a:lstStyle/>
          <a:p>
            <a:pPr marL="0" indent="0">
              <a:lnSpc>
                <a:spcPts val="5470"/>
              </a:lnSpc>
              <a:buNone/>
            </a:pPr>
            <a:r>
              <a:rPr lang="en-US" sz="4375" dirty="0">
                <a:solidFill>
                  <a:srgbClr val="F5F0F0"/>
                </a:solidFill>
                <a:latin typeface="adonis-web" pitchFamily="34" charset="0"/>
                <a:ea typeface="adonis-web" pitchFamily="34" charset="-122"/>
                <a:cs typeface="adonis-web" pitchFamily="34" charset="-120"/>
              </a:rPr>
              <a:t>Principles of Quantum Computing</a:t>
            </a:r>
            <a:endParaRPr lang="en-US" sz="4375" dirty="0"/>
          </a:p>
        </p:txBody>
      </p:sp>
      <p:sp>
        <p:nvSpPr>
          <p:cNvPr id="5" name="Text 2"/>
          <p:cNvSpPr/>
          <p:nvPr/>
        </p:nvSpPr>
        <p:spPr>
          <a:xfrm>
            <a:off x="2517696" y="3111103"/>
            <a:ext cx="2777490" cy="347186"/>
          </a:xfrm>
          <a:prstGeom prst="rect">
            <a:avLst/>
          </a:prstGeom>
          <a:noFill/>
        </p:spPr>
        <p:txBody>
          <a:bodyPr wrap="none" rtlCol="0" anchor="t"/>
          <a:lstStyle/>
          <a:p>
            <a:pPr marL="0" indent="0">
              <a:lnSpc>
                <a:spcPts val="2735"/>
              </a:lnSpc>
              <a:buNone/>
            </a:pPr>
            <a:r>
              <a:rPr lang="en-US" sz="2185" dirty="0">
                <a:solidFill>
                  <a:srgbClr val="F5F0F0"/>
                </a:solidFill>
                <a:latin typeface="adonis-web" pitchFamily="34" charset="0"/>
                <a:ea typeface="adonis-web" pitchFamily="34" charset="-122"/>
                <a:cs typeface="adonis-web" pitchFamily="34" charset="-120"/>
              </a:rPr>
              <a:t>Qubits</a:t>
            </a:r>
            <a:endParaRPr lang="en-US" sz="2185" dirty="0"/>
          </a:p>
        </p:txBody>
      </p:sp>
      <p:sp>
        <p:nvSpPr>
          <p:cNvPr id="6" name="Text 3"/>
          <p:cNvSpPr/>
          <p:nvPr/>
        </p:nvSpPr>
        <p:spPr>
          <a:xfrm>
            <a:off x="2517696" y="3680460"/>
            <a:ext cx="2836545" cy="1777008"/>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The basic unit of information in quantum computing is the qubit, which can represent a 0, a 1, or a superposition of both states simultaneously.</a:t>
            </a:r>
            <a:endParaRPr lang="en-US" sz="1750" dirty="0"/>
          </a:p>
        </p:txBody>
      </p:sp>
      <p:sp>
        <p:nvSpPr>
          <p:cNvPr id="7" name="Text 4"/>
          <p:cNvSpPr/>
          <p:nvPr/>
        </p:nvSpPr>
        <p:spPr>
          <a:xfrm>
            <a:off x="5903833" y="3111103"/>
            <a:ext cx="2777490" cy="347186"/>
          </a:xfrm>
          <a:prstGeom prst="rect">
            <a:avLst/>
          </a:prstGeom>
          <a:noFill/>
        </p:spPr>
        <p:txBody>
          <a:bodyPr wrap="none" rtlCol="0" anchor="t"/>
          <a:lstStyle/>
          <a:p>
            <a:pPr marL="0" indent="0">
              <a:lnSpc>
                <a:spcPts val="2735"/>
              </a:lnSpc>
              <a:buNone/>
            </a:pPr>
            <a:r>
              <a:rPr lang="en-US" sz="2185" dirty="0">
                <a:solidFill>
                  <a:srgbClr val="F5F0F0"/>
                </a:solidFill>
                <a:latin typeface="adonis-web" pitchFamily="34" charset="0"/>
                <a:ea typeface="adonis-web" pitchFamily="34" charset="-122"/>
                <a:cs typeface="adonis-web" pitchFamily="34" charset="-120"/>
              </a:rPr>
              <a:t>Quantum Algorithms</a:t>
            </a:r>
            <a:endParaRPr lang="en-US" sz="2185" dirty="0"/>
          </a:p>
        </p:txBody>
      </p:sp>
      <p:sp>
        <p:nvSpPr>
          <p:cNvPr id="8" name="Text 5"/>
          <p:cNvSpPr/>
          <p:nvPr/>
        </p:nvSpPr>
        <p:spPr>
          <a:xfrm>
            <a:off x="5903833" y="3680460"/>
            <a:ext cx="2836545" cy="2132409"/>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algorithms leverage the unique properties of quantum mechanics to perform certain computations exponentially faster than classical computers.</a:t>
            </a:r>
            <a:endParaRPr lang="en-US" sz="1750" dirty="0"/>
          </a:p>
        </p:txBody>
      </p:sp>
      <p:sp>
        <p:nvSpPr>
          <p:cNvPr id="9" name="Text 6"/>
          <p:cNvSpPr/>
          <p:nvPr/>
        </p:nvSpPr>
        <p:spPr>
          <a:xfrm>
            <a:off x="9289971" y="3111103"/>
            <a:ext cx="2777490" cy="347186"/>
          </a:xfrm>
          <a:prstGeom prst="rect">
            <a:avLst/>
          </a:prstGeom>
          <a:noFill/>
        </p:spPr>
        <p:txBody>
          <a:bodyPr wrap="none" rtlCol="0" anchor="t"/>
          <a:lstStyle/>
          <a:p>
            <a:pPr marL="0" indent="0">
              <a:lnSpc>
                <a:spcPts val="2735"/>
              </a:lnSpc>
              <a:buNone/>
            </a:pPr>
            <a:r>
              <a:rPr lang="en-US" sz="2185" dirty="0">
                <a:solidFill>
                  <a:srgbClr val="F5F0F0"/>
                </a:solidFill>
                <a:latin typeface="adonis-web" pitchFamily="34" charset="0"/>
                <a:ea typeface="adonis-web" pitchFamily="34" charset="-122"/>
                <a:cs typeface="adonis-web" pitchFamily="34" charset="-120"/>
              </a:rPr>
              <a:t>Quantum Gates</a:t>
            </a:r>
            <a:endParaRPr lang="en-US" sz="2185" dirty="0"/>
          </a:p>
        </p:txBody>
      </p:sp>
      <p:sp>
        <p:nvSpPr>
          <p:cNvPr id="10" name="Text 7"/>
          <p:cNvSpPr/>
          <p:nvPr/>
        </p:nvSpPr>
        <p:spPr>
          <a:xfrm>
            <a:off x="9289971" y="3680460"/>
            <a:ext cx="2836545" cy="2487811"/>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gates are the building blocks of quantum circuits, allowing for the manipulation and transformation of qubits to perform specific computational tasks.</a:t>
            </a:r>
            <a:endParaRPr lang="en-US" sz="1750" dirty="0"/>
          </a:p>
        </p:txBody>
      </p:sp>
      <p:pic>
        <p:nvPicPr>
          <p:cNvPr id="11"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pic>
        <p:nvPicPr>
          <p:cNvPr id="4" name="Image 1" descr="preencoded.png"/>
          <p:cNvPicPr>
            <a:picLocks noChangeAspect="1"/>
          </p:cNvPicPr>
          <p:nvPr/>
        </p:nvPicPr>
        <p:blipFill>
          <a:blip r:embed="rId2"/>
          <a:stretch>
            <a:fillRect/>
          </a:stretch>
        </p:blipFill>
        <p:spPr>
          <a:xfrm>
            <a:off x="0" y="0"/>
            <a:ext cx="14630400" cy="2075855"/>
          </a:xfrm>
          <a:prstGeom prst="rect">
            <a:avLst/>
          </a:prstGeom>
        </p:spPr>
      </p:pic>
      <p:sp>
        <p:nvSpPr>
          <p:cNvPr id="5" name="Text 1"/>
          <p:cNvSpPr/>
          <p:nvPr/>
        </p:nvSpPr>
        <p:spPr>
          <a:xfrm>
            <a:off x="3729514" y="2533055"/>
            <a:ext cx="6224945" cy="518874"/>
          </a:xfrm>
          <a:prstGeom prst="rect">
            <a:avLst/>
          </a:prstGeom>
          <a:noFill/>
        </p:spPr>
        <p:txBody>
          <a:bodyPr wrap="none" rtlCol="0" anchor="t"/>
          <a:lstStyle/>
          <a:p>
            <a:pPr marL="0" indent="0">
              <a:lnSpc>
                <a:spcPts val="4085"/>
              </a:lnSpc>
              <a:buNone/>
            </a:pPr>
            <a:r>
              <a:rPr lang="en-US" sz="3270" dirty="0">
                <a:solidFill>
                  <a:srgbClr val="F5F0F0"/>
                </a:solidFill>
                <a:latin typeface="adonis-web" pitchFamily="34" charset="0"/>
                <a:ea typeface="adonis-web" pitchFamily="34" charset="-122"/>
                <a:cs typeface="adonis-web" pitchFamily="34" charset="-120"/>
              </a:rPr>
              <a:t>Advantages of Quantum Computing</a:t>
            </a:r>
            <a:endParaRPr lang="en-US" sz="3270" dirty="0"/>
          </a:p>
        </p:txBody>
      </p:sp>
      <p:sp>
        <p:nvSpPr>
          <p:cNvPr id="6" name="Shape 2"/>
          <p:cNvSpPr/>
          <p:nvPr/>
        </p:nvSpPr>
        <p:spPr>
          <a:xfrm>
            <a:off x="7298531" y="3301008"/>
            <a:ext cx="33099" cy="4471273"/>
          </a:xfrm>
          <a:prstGeom prst="roundRect">
            <a:avLst>
              <a:gd name="adj" fmla="val 225785"/>
            </a:avLst>
          </a:prstGeom>
          <a:solidFill>
            <a:srgbClr val="194A99"/>
          </a:solidFill>
        </p:spPr>
      </p:sp>
      <p:sp>
        <p:nvSpPr>
          <p:cNvPr id="7" name="Shape 3"/>
          <p:cNvSpPr/>
          <p:nvPr/>
        </p:nvSpPr>
        <p:spPr>
          <a:xfrm>
            <a:off x="6547128" y="3600926"/>
            <a:ext cx="581144" cy="33099"/>
          </a:xfrm>
          <a:prstGeom prst="roundRect">
            <a:avLst>
              <a:gd name="adj" fmla="val 225785"/>
            </a:avLst>
          </a:prstGeom>
          <a:solidFill>
            <a:srgbClr val="194A99"/>
          </a:solidFill>
        </p:spPr>
      </p:sp>
      <p:sp>
        <p:nvSpPr>
          <p:cNvPr id="8" name="Shape 4"/>
          <p:cNvSpPr/>
          <p:nvPr/>
        </p:nvSpPr>
        <p:spPr>
          <a:xfrm>
            <a:off x="7128272" y="3430786"/>
            <a:ext cx="373618" cy="373618"/>
          </a:xfrm>
          <a:prstGeom prst="roundRect">
            <a:avLst>
              <a:gd name="adj" fmla="val 20002"/>
            </a:avLst>
          </a:prstGeom>
          <a:solidFill>
            <a:srgbClr val="003180"/>
          </a:solidFill>
          <a:ln w="7620">
            <a:solidFill>
              <a:srgbClr val="194A99"/>
            </a:solidFill>
            <a:prstDash val="solid"/>
          </a:ln>
        </p:spPr>
      </p:sp>
      <p:sp>
        <p:nvSpPr>
          <p:cNvPr id="9" name="Text 5"/>
          <p:cNvSpPr/>
          <p:nvPr/>
        </p:nvSpPr>
        <p:spPr>
          <a:xfrm>
            <a:off x="7246977" y="3461861"/>
            <a:ext cx="136088" cy="311348"/>
          </a:xfrm>
          <a:prstGeom prst="rect">
            <a:avLst/>
          </a:prstGeom>
          <a:noFill/>
        </p:spPr>
        <p:txBody>
          <a:bodyPr wrap="none" rtlCol="0" anchor="t"/>
          <a:lstStyle/>
          <a:p>
            <a:pPr marL="0" indent="0" algn="ctr">
              <a:lnSpc>
                <a:spcPts val="2450"/>
              </a:lnSpc>
              <a:buNone/>
            </a:pPr>
            <a:r>
              <a:rPr lang="en-US" sz="1960" dirty="0">
                <a:solidFill>
                  <a:srgbClr val="E2E6E9"/>
                </a:solidFill>
                <a:latin typeface="adonis-web" pitchFamily="34" charset="0"/>
                <a:ea typeface="adonis-web" pitchFamily="34" charset="-122"/>
                <a:cs typeface="adonis-web" pitchFamily="34" charset="-120"/>
              </a:rPr>
              <a:t>1</a:t>
            </a:r>
            <a:endParaRPr lang="en-US" sz="1960" dirty="0"/>
          </a:p>
        </p:txBody>
      </p:sp>
      <p:sp>
        <p:nvSpPr>
          <p:cNvPr id="10" name="Text 6"/>
          <p:cNvSpPr/>
          <p:nvPr/>
        </p:nvSpPr>
        <p:spPr>
          <a:xfrm>
            <a:off x="4325898" y="3466981"/>
            <a:ext cx="2075855" cy="259556"/>
          </a:xfrm>
          <a:prstGeom prst="rect">
            <a:avLst/>
          </a:prstGeom>
          <a:noFill/>
        </p:spPr>
        <p:txBody>
          <a:bodyPr wrap="none" rtlCol="0" anchor="t"/>
          <a:lstStyle/>
          <a:p>
            <a:pPr marL="0" indent="0" algn="r">
              <a:lnSpc>
                <a:spcPts val="2045"/>
              </a:lnSpc>
              <a:buNone/>
            </a:pPr>
            <a:r>
              <a:rPr lang="en-US" sz="1635" dirty="0">
                <a:solidFill>
                  <a:srgbClr val="E2E6E9"/>
                </a:solidFill>
                <a:latin typeface="adonis-web" pitchFamily="34" charset="0"/>
                <a:ea typeface="adonis-web" pitchFamily="34" charset="-122"/>
                <a:cs typeface="adonis-web" pitchFamily="34" charset="-120"/>
              </a:rPr>
              <a:t>Speed</a:t>
            </a:r>
            <a:endParaRPr lang="en-US" sz="1635" dirty="0"/>
          </a:p>
        </p:txBody>
      </p:sp>
      <p:sp>
        <p:nvSpPr>
          <p:cNvPr id="11" name="Text 7"/>
          <p:cNvSpPr/>
          <p:nvPr/>
        </p:nvSpPr>
        <p:spPr>
          <a:xfrm>
            <a:off x="3729514" y="3826073"/>
            <a:ext cx="2672239" cy="1328737"/>
          </a:xfrm>
          <a:prstGeom prst="rect">
            <a:avLst/>
          </a:prstGeom>
          <a:noFill/>
        </p:spPr>
        <p:txBody>
          <a:bodyPr wrap="square" rtlCol="0" anchor="t"/>
          <a:lstStyle/>
          <a:p>
            <a:pPr marL="0" indent="0" algn="r">
              <a:lnSpc>
                <a:spcPts val="2090"/>
              </a:lnSpc>
              <a:buNone/>
            </a:pPr>
            <a:r>
              <a:rPr lang="en-US" sz="1310" dirty="0">
                <a:solidFill>
                  <a:srgbClr val="E2E6E9"/>
                </a:solidFill>
                <a:latin typeface="adonis-web" pitchFamily="34" charset="0"/>
                <a:ea typeface="adonis-web" pitchFamily="34" charset="-122"/>
                <a:cs typeface="adonis-web" pitchFamily="34" charset="-120"/>
              </a:rPr>
              <a:t>Quantum computers can solve certain problems, such as factoring large numbers and searching unstructured databases, exponentially faster than classical computers.</a:t>
            </a:r>
            <a:endParaRPr lang="en-US" sz="1310" dirty="0"/>
          </a:p>
        </p:txBody>
      </p:sp>
      <p:sp>
        <p:nvSpPr>
          <p:cNvPr id="12" name="Shape 8"/>
          <p:cNvSpPr/>
          <p:nvPr/>
        </p:nvSpPr>
        <p:spPr>
          <a:xfrm>
            <a:off x="7501890" y="4431149"/>
            <a:ext cx="581144" cy="33099"/>
          </a:xfrm>
          <a:prstGeom prst="roundRect">
            <a:avLst>
              <a:gd name="adj" fmla="val 225785"/>
            </a:avLst>
          </a:prstGeom>
          <a:solidFill>
            <a:srgbClr val="194A99"/>
          </a:solidFill>
        </p:spPr>
      </p:sp>
      <p:sp>
        <p:nvSpPr>
          <p:cNvPr id="13" name="Shape 9"/>
          <p:cNvSpPr/>
          <p:nvPr/>
        </p:nvSpPr>
        <p:spPr>
          <a:xfrm>
            <a:off x="7128272" y="4261009"/>
            <a:ext cx="373618" cy="373618"/>
          </a:xfrm>
          <a:prstGeom prst="roundRect">
            <a:avLst>
              <a:gd name="adj" fmla="val 20002"/>
            </a:avLst>
          </a:prstGeom>
          <a:solidFill>
            <a:srgbClr val="003180"/>
          </a:solidFill>
          <a:ln w="7620">
            <a:solidFill>
              <a:srgbClr val="194A99"/>
            </a:solidFill>
            <a:prstDash val="solid"/>
          </a:ln>
        </p:spPr>
      </p:sp>
      <p:sp>
        <p:nvSpPr>
          <p:cNvPr id="14" name="Text 10"/>
          <p:cNvSpPr/>
          <p:nvPr/>
        </p:nvSpPr>
        <p:spPr>
          <a:xfrm>
            <a:off x="7246977" y="4292084"/>
            <a:ext cx="136088" cy="311348"/>
          </a:xfrm>
          <a:prstGeom prst="rect">
            <a:avLst/>
          </a:prstGeom>
          <a:noFill/>
        </p:spPr>
        <p:txBody>
          <a:bodyPr wrap="none" rtlCol="0" anchor="t"/>
          <a:lstStyle/>
          <a:p>
            <a:pPr marL="0" indent="0" algn="ctr">
              <a:lnSpc>
                <a:spcPts val="2450"/>
              </a:lnSpc>
              <a:buNone/>
            </a:pPr>
            <a:r>
              <a:rPr lang="en-US" sz="1960" dirty="0">
                <a:solidFill>
                  <a:srgbClr val="E2E6E9"/>
                </a:solidFill>
                <a:latin typeface="adonis-web" pitchFamily="34" charset="0"/>
                <a:ea typeface="adonis-web" pitchFamily="34" charset="-122"/>
                <a:cs typeface="adonis-web" pitchFamily="34" charset="-120"/>
              </a:rPr>
              <a:t>2</a:t>
            </a:r>
            <a:endParaRPr lang="en-US" sz="1960" dirty="0"/>
          </a:p>
        </p:txBody>
      </p:sp>
      <p:sp>
        <p:nvSpPr>
          <p:cNvPr id="15" name="Text 11"/>
          <p:cNvSpPr/>
          <p:nvPr/>
        </p:nvSpPr>
        <p:spPr>
          <a:xfrm>
            <a:off x="8228409" y="4297204"/>
            <a:ext cx="2075855" cy="259556"/>
          </a:xfrm>
          <a:prstGeom prst="rect">
            <a:avLst/>
          </a:prstGeom>
          <a:noFill/>
        </p:spPr>
        <p:txBody>
          <a:bodyPr wrap="none" rtlCol="0" anchor="t"/>
          <a:lstStyle/>
          <a:p>
            <a:pPr marL="0" indent="0" algn="l">
              <a:lnSpc>
                <a:spcPts val="2045"/>
              </a:lnSpc>
              <a:buNone/>
            </a:pPr>
            <a:r>
              <a:rPr lang="en-US" sz="1635" dirty="0">
                <a:solidFill>
                  <a:srgbClr val="E2E6E9"/>
                </a:solidFill>
                <a:latin typeface="adonis-web" pitchFamily="34" charset="0"/>
                <a:ea typeface="adonis-web" pitchFamily="34" charset="-122"/>
                <a:cs typeface="adonis-web" pitchFamily="34" charset="-120"/>
              </a:rPr>
              <a:t>Efficiency</a:t>
            </a:r>
            <a:endParaRPr lang="en-US" sz="1635" dirty="0"/>
          </a:p>
        </p:txBody>
      </p:sp>
      <p:sp>
        <p:nvSpPr>
          <p:cNvPr id="16" name="Text 12"/>
          <p:cNvSpPr/>
          <p:nvPr/>
        </p:nvSpPr>
        <p:spPr>
          <a:xfrm>
            <a:off x="8228409" y="4656296"/>
            <a:ext cx="2672358" cy="1328737"/>
          </a:xfrm>
          <a:prstGeom prst="rect">
            <a:avLst/>
          </a:prstGeom>
          <a:noFill/>
        </p:spPr>
        <p:txBody>
          <a:bodyPr wrap="square" rtlCol="0" anchor="t"/>
          <a:lstStyle/>
          <a:p>
            <a:pPr marL="0" indent="0" algn="l">
              <a:lnSpc>
                <a:spcPts val="2090"/>
              </a:lnSpc>
              <a:buNone/>
            </a:pPr>
            <a:r>
              <a:rPr lang="en-US" sz="1310" dirty="0">
                <a:solidFill>
                  <a:srgbClr val="E2E6E9"/>
                </a:solidFill>
                <a:latin typeface="adonis-web" pitchFamily="34" charset="0"/>
                <a:ea typeface="adonis-web" pitchFamily="34" charset="-122"/>
                <a:cs typeface="adonis-web" pitchFamily="34" charset="-120"/>
              </a:rPr>
              <a:t>Quantum computers can operate with a fraction of the energy and resources required by traditional computers, making them more energy-efficient and environmentally friendly.</a:t>
            </a:r>
            <a:endParaRPr lang="en-US" sz="1310" dirty="0"/>
          </a:p>
        </p:txBody>
      </p:sp>
      <p:sp>
        <p:nvSpPr>
          <p:cNvPr id="17" name="Shape 13"/>
          <p:cNvSpPr/>
          <p:nvPr/>
        </p:nvSpPr>
        <p:spPr>
          <a:xfrm>
            <a:off x="6547128" y="5786676"/>
            <a:ext cx="581144" cy="33099"/>
          </a:xfrm>
          <a:prstGeom prst="roundRect">
            <a:avLst>
              <a:gd name="adj" fmla="val 225785"/>
            </a:avLst>
          </a:prstGeom>
          <a:solidFill>
            <a:srgbClr val="194A99"/>
          </a:solidFill>
        </p:spPr>
      </p:sp>
      <p:sp>
        <p:nvSpPr>
          <p:cNvPr id="18" name="Shape 14"/>
          <p:cNvSpPr/>
          <p:nvPr/>
        </p:nvSpPr>
        <p:spPr>
          <a:xfrm>
            <a:off x="7128272" y="5616535"/>
            <a:ext cx="373618" cy="373618"/>
          </a:xfrm>
          <a:prstGeom prst="roundRect">
            <a:avLst>
              <a:gd name="adj" fmla="val 20002"/>
            </a:avLst>
          </a:prstGeom>
          <a:solidFill>
            <a:srgbClr val="003180"/>
          </a:solidFill>
          <a:ln w="7620">
            <a:solidFill>
              <a:srgbClr val="194A99"/>
            </a:solidFill>
            <a:prstDash val="solid"/>
          </a:ln>
        </p:spPr>
      </p:sp>
      <p:sp>
        <p:nvSpPr>
          <p:cNvPr id="19" name="Text 15"/>
          <p:cNvSpPr/>
          <p:nvPr/>
        </p:nvSpPr>
        <p:spPr>
          <a:xfrm>
            <a:off x="7246977" y="5647611"/>
            <a:ext cx="136088" cy="311348"/>
          </a:xfrm>
          <a:prstGeom prst="rect">
            <a:avLst/>
          </a:prstGeom>
          <a:noFill/>
        </p:spPr>
        <p:txBody>
          <a:bodyPr wrap="none" rtlCol="0" anchor="t"/>
          <a:lstStyle/>
          <a:p>
            <a:pPr marL="0" indent="0" algn="ctr">
              <a:lnSpc>
                <a:spcPts val="2450"/>
              </a:lnSpc>
              <a:buNone/>
            </a:pPr>
            <a:r>
              <a:rPr lang="en-US" sz="1960" dirty="0">
                <a:solidFill>
                  <a:srgbClr val="E2E6E9"/>
                </a:solidFill>
                <a:latin typeface="adonis-web" pitchFamily="34" charset="0"/>
                <a:ea typeface="adonis-web" pitchFamily="34" charset="-122"/>
                <a:cs typeface="adonis-web" pitchFamily="34" charset="-120"/>
              </a:rPr>
              <a:t>3</a:t>
            </a:r>
            <a:endParaRPr lang="en-US" sz="1960" dirty="0"/>
          </a:p>
        </p:txBody>
      </p:sp>
      <p:sp>
        <p:nvSpPr>
          <p:cNvPr id="20" name="Text 16"/>
          <p:cNvSpPr/>
          <p:nvPr/>
        </p:nvSpPr>
        <p:spPr>
          <a:xfrm>
            <a:off x="4325898" y="5652730"/>
            <a:ext cx="2075855" cy="259556"/>
          </a:xfrm>
          <a:prstGeom prst="rect">
            <a:avLst/>
          </a:prstGeom>
          <a:noFill/>
        </p:spPr>
        <p:txBody>
          <a:bodyPr wrap="none" rtlCol="0" anchor="t"/>
          <a:lstStyle/>
          <a:p>
            <a:pPr marL="0" indent="0" algn="r">
              <a:lnSpc>
                <a:spcPts val="2045"/>
              </a:lnSpc>
              <a:buNone/>
            </a:pPr>
            <a:r>
              <a:rPr lang="en-US" sz="1635" dirty="0">
                <a:solidFill>
                  <a:srgbClr val="E2E6E9"/>
                </a:solidFill>
                <a:latin typeface="adonis-web" pitchFamily="34" charset="0"/>
                <a:ea typeface="adonis-web" pitchFamily="34" charset="-122"/>
                <a:cs typeface="adonis-web" pitchFamily="34" charset="-120"/>
              </a:rPr>
              <a:t>Cryptography</a:t>
            </a:r>
            <a:endParaRPr lang="en-US" sz="1635" dirty="0"/>
          </a:p>
        </p:txBody>
      </p:sp>
      <p:sp>
        <p:nvSpPr>
          <p:cNvPr id="21" name="Text 17"/>
          <p:cNvSpPr/>
          <p:nvPr/>
        </p:nvSpPr>
        <p:spPr>
          <a:xfrm>
            <a:off x="3729514" y="6011823"/>
            <a:ext cx="2672239" cy="1594485"/>
          </a:xfrm>
          <a:prstGeom prst="rect">
            <a:avLst/>
          </a:prstGeom>
          <a:noFill/>
        </p:spPr>
        <p:txBody>
          <a:bodyPr wrap="square" rtlCol="0" anchor="t"/>
          <a:lstStyle/>
          <a:p>
            <a:pPr marL="0" indent="0" algn="r">
              <a:lnSpc>
                <a:spcPts val="2090"/>
              </a:lnSpc>
              <a:buNone/>
            </a:pPr>
            <a:r>
              <a:rPr lang="en-US" sz="1310" dirty="0">
                <a:solidFill>
                  <a:srgbClr val="E2E6E9"/>
                </a:solidFill>
                <a:latin typeface="adonis-web" pitchFamily="34" charset="0"/>
                <a:ea typeface="adonis-web" pitchFamily="34" charset="-122"/>
                <a:cs typeface="adonis-web" pitchFamily="34" charset="-120"/>
              </a:rPr>
              <a:t>Quantum computers will be able to break many of the encryption methods used today, but they also present opportunities for the development of unbreakable quantum-secure cryptography.</a:t>
            </a:r>
            <a:endParaRPr lang="en-US" sz="1310" dirty="0"/>
          </a:p>
        </p:txBody>
      </p:sp>
      <p:pic>
        <p:nvPicPr>
          <p:cNvPr id="22"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062639"/>
            <a:ext cx="7477601" cy="1388745"/>
          </a:xfrm>
          <a:prstGeom prst="rect">
            <a:avLst/>
          </a:prstGeom>
          <a:noFill/>
        </p:spPr>
        <p:txBody>
          <a:bodyPr wrap="square" rtlCol="0" anchor="t"/>
          <a:lstStyle/>
          <a:p>
            <a:pPr marL="0" indent="0">
              <a:lnSpc>
                <a:spcPts val="5470"/>
              </a:lnSpc>
              <a:buNone/>
            </a:pPr>
            <a:r>
              <a:rPr lang="en-US" sz="4375" dirty="0">
                <a:solidFill>
                  <a:srgbClr val="F5F0F0"/>
                </a:solidFill>
                <a:latin typeface="adonis-web" pitchFamily="34" charset="0"/>
                <a:ea typeface="adonis-web" pitchFamily="34" charset="-122"/>
                <a:cs typeface="adonis-web" pitchFamily="34" charset="-120"/>
              </a:rPr>
              <a:t>Applications beyond the Hype: Quantum metrology</a:t>
            </a:r>
            <a:endParaRPr lang="en-US" sz="4375" dirty="0"/>
          </a:p>
        </p:txBody>
      </p:sp>
      <p:sp>
        <p:nvSpPr>
          <p:cNvPr id="6" name="Text 2"/>
          <p:cNvSpPr/>
          <p:nvPr/>
        </p:nvSpPr>
        <p:spPr>
          <a:xfrm>
            <a:off x="6319599" y="3784640"/>
            <a:ext cx="7477601" cy="1066205"/>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metrology, a field that explores the use of quantum technology in precision measurements, holds immense potential in areas such as GPS, navigation systems, and gravitational wave detection.</a:t>
            </a:r>
            <a:endParaRPr lang="en-US" sz="1750" dirty="0"/>
          </a:p>
        </p:txBody>
      </p:sp>
      <p:sp>
        <p:nvSpPr>
          <p:cNvPr id="7" name="Text 3"/>
          <p:cNvSpPr/>
          <p:nvPr/>
        </p:nvSpPr>
        <p:spPr>
          <a:xfrm>
            <a:off x="6319599" y="5100757"/>
            <a:ext cx="7477601" cy="1066205"/>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Utilizing quantum properties to enhance measurement accuracy could revolutionize fields reliant on precise measurements, offering unprecedented levels of precision and reliability in various applications.</a:t>
            </a:r>
            <a:endParaRPr lang="en-US" sz="1750" dirty="0"/>
          </a:p>
        </p:txBody>
      </p:sp>
      <p:pic>
        <p:nvPicPr>
          <p:cNvPr id="8"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pic>
        <p:nvPicPr>
          <p:cNvPr id="4" name="Image 1" descr="preencoded.png"/>
          <p:cNvPicPr>
            <a:picLocks noChangeAspect="1"/>
          </p:cNvPicPr>
          <p:nvPr/>
        </p:nvPicPr>
        <p:blipFill>
          <a:blip r:embed="rId2"/>
          <a:stretch>
            <a:fillRect/>
          </a:stretch>
        </p:blipFill>
        <p:spPr>
          <a:xfrm>
            <a:off x="0" y="0"/>
            <a:ext cx="14630400" cy="2777490"/>
          </a:xfrm>
          <a:prstGeom prst="rect">
            <a:avLst/>
          </a:prstGeom>
        </p:spPr>
      </p:pic>
      <p:sp>
        <p:nvSpPr>
          <p:cNvPr id="5" name="Text 1"/>
          <p:cNvSpPr/>
          <p:nvPr/>
        </p:nvSpPr>
        <p:spPr>
          <a:xfrm>
            <a:off x="2517696" y="3562469"/>
            <a:ext cx="5554980" cy="694373"/>
          </a:xfrm>
          <a:prstGeom prst="rect">
            <a:avLst/>
          </a:prstGeom>
          <a:noFill/>
        </p:spPr>
        <p:txBody>
          <a:bodyPr wrap="none" rtlCol="0" anchor="t"/>
          <a:lstStyle/>
          <a:p>
            <a:pPr marL="0" indent="0">
              <a:lnSpc>
                <a:spcPts val="5470"/>
              </a:lnSpc>
              <a:buNone/>
            </a:pPr>
            <a:r>
              <a:rPr lang="en-US" sz="4375" dirty="0">
                <a:solidFill>
                  <a:srgbClr val="F5F0F0"/>
                </a:solidFill>
                <a:latin typeface="adonis-web" pitchFamily="34" charset="0"/>
                <a:ea typeface="adonis-web" pitchFamily="34" charset="-122"/>
                <a:cs typeface="adonis-web" pitchFamily="34" charset="-120"/>
              </a:rPr>
              <a:t>Quantum Internet</a:t>
            </a:r>
            <a:endParaRPr lang="en-US" sz="4375" dirty="0"/>
          </a:p>
        </p:txBody>
      </p:sp>
      <p:sp>
        <p:nvSpPr>
          <p:cNvPr id="6" name="Shape 2"/>
          <p:cNvSpPr/>
          <p:nvPr/>
        </p:nvSpPr>
        <p:spPr>
          <a:xfrm>
            <a:off x="2517696" y="4819293"/>
            <a:ext cx="388739" cy="388739"/>
          </a:xfrm>
          <a:prstGeom prst="roundRect">
            <a:avLst>
              <a:gd name="adj" fmla="val 25722"/>
            </a:avLst>
          </a:prstGeom>
          <a:solidFill>
            <a:srgbClr val="003180"/>
          </a:solidFill>
          <a:ln w="7620">
            <a:solidFill>
              <a:srgbClr val="194A99"/>
            </a:solidFill>
            <a:prstDash val="solid"/>
          </a:ln>
        </p:spPr>
      </p:sp>
      <p:sp>
        <p:nvSpPr>
          <p:cNvPr id="7" name="Text 3"/>
          <p:cNvSpPr/>
          <p:nvPr/>
        </p:nvSpPr>
        <p:spPr>
          <a:xfrm>
            <a:off x="3128605" y="4840010"/>
            <a:ext cx="2439233" cy="694373"/>
          </a:xfrm>
          <a:prstGeom prst="rect">
            <a:avLst/>
          </a:prstGeom>
          <a:noFill/>
        </p:spPr>
        <p:txBody>
          <a:bodyPr wrap="square" rtlCol="0" anchor="t"/>
          <a:lstStyle/>
          <a:p>
            <a:pPr marL="0" indent="0">
              <a:lnSpc>
                <a:spcPts val="2735"/>
              </a:lnSpc>
              <a:buNone/>
            </a:pPr>
            <a:r>
              <a:rPr lang="en-US" sz="2185" dirty="0">
                <a:solidFill>
                  <a:srgbClr val="E2E6E9"/>
                </a:solidFill>
                <a:latin typeface="adonis-web" pitchFamily="34" charset="0"/>
                <a:ea typeface="adonis-web" pitchFamily="34" charset="-122"/>
                <a:cs typeface="adonis-web" pitchFamily="34" charset="-120"/>
              </a:rPr>
              <a:t>Secure Communication</a:t>
            </a:r>
            <a:endParaRPr lang="en-US" sz="2185" dirty="0"/>
          </a:p>
        </p:txBody>
      </p:sp>
      <p:sp>
        <p:nvSpPr>
          <p:cNvPr id="8" name="Text 4"/>
          <p:cNvSpPr/>
          <p:nvPr/>
        </p:nvSpPr>
        <p:spPr>
          <a:xfrm>
            <a:off x="3128605" y="5667613"/>
            <a:ext cx="2439233" cy="1421606"/>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internet enables secure communication through quantum key distribution.</a:t>
            </a:r>
            <a:endParaRPr lang="en-US" sz="1750" dirty="0"/>
          </a:p>
        </p:txBody>
      </p:sp>
      <p:sp>
        <p:nvSpPr>
          <p:cNvPr id="9" name="Shape 5"/>
          <p:cNvSpPr/>
          <p:nvPr/>
        </p:nvSpPr>
        <p:spPr>
          <a:xfrm>
            <a:off x="5790009" y="4819293"/>
            <a:ext cx="388739" cy="388739"/>
          </a:xfrm>
          <a:prstGeom prst="roundRect">
            <a:avLst>
              <a:gd name="adj" fmla="val 25722"/>
            </a:avLst>
          </a:prstGeom>
          <a:solidFill>
            <a:srgbClr val="003180"/>
          </a:solidFill>
          <a:ln w="7620">
            <a:solidFill>
              <a:srgbClr val="194A99"/>
            </a:solidFill>
            <a:prstDash val="solid"/>
          </a:ln>
        </p:spPr>
      </p:sp>
      <p:sp>
        <p:nvSpPr>
          <p:cNvPr id="10" name="Text 6"/>
          <p:cNvSpPr/>
          <p:nvPr/>
        </p:nvSpPr>
        <p:spPr>
          <a:xfrm>
            <a:off x="6400919" y="4840010"/>
            <a:ext cx="2439233" cy="694373"/>
          </a:xfrm>
          <a:prstGeom prst="rect">
            <a:avLst/>
          </a:prstGeom>
          <a:noFill/>
        </p:spPr>
        <p:txBody>
          <a:bodyPr wrap="square" rtlCol="0" anchor="t"/>
          <a:lstStyle/>
          <a:p>
            <a:pPr marL="0" indent="0">
              <a:lnSpc>
                <a:spcPts val="2735"/>
              </a:lnSpc>
              <a:buNone/>
            </a:pPr>
            <a:r>
              <a:rPr lang="en-US" sz="2185" dirty="0">
                <a:solidFill>
                  <a:srgbClr val="E2E6E9"/>
                </a:solidFill>
                <a:latin typeface="adonis-web" pitchFamily="34" charset="0"/>
                <a:ea typeface="adonis-web" pitchFamily="34" charset="-122"/>
                <a:cs typeface="adonis-web" pitchFamily="34" charset="-120"/>
              </a:rPr>
              <a:t>Information Encryption</a:t>
            </a:r>
            <a:endParaRPr lang="en-US" sz="2185" dirty="0"/>
          </a:p>
        </p:txBody>
      </p:sp>
      <p:sp>
        <p:nvSpPr>
          <p:cNvPr id="11" name="Text 7"/>
          <p:cNvSpPr/>
          <p:nvPr/>
        </p:nvSpPr>
        <p:spPr>
          <a:xfrm>
            <a:off x="6400919" y="5667613"/>
            <a:ext cx="2439233" cy="1777008"/>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Data can be securely transmitted using quantum encryption protocols, ensuring privacy.</a:t>
            </a:r>
            <a:endParaRPr lang="en-US" sz="1750" dirty="0"/>
          </a:p>
        </p:txBody>
      </p:sp>
      <p:sp>
        <p:nvSpPr>
          <p:cNvPr id="12" name="Shape 8"/>
          <p:cNvSpPr/>
          <p:nvPr/>
        </p:nvSpPr>
        <p:spPr>
          <a:xfrm>
            <a:off x="9062323" y="4819293"/>
            <a:ext cx="388739" cy="388739"/>
          </a:xfrm>
          <a:prstGeom prst="roundRect">
            <a:avLst>
              <a:gd name="adj" fmla="val 25722"/>
            </a:avLst>
          </a:prstGeom>
          <a:solidFill>
            <a:srgbClr val="003180"/>
          </a:solidFill>
          <a:ln w="7620">
            <a:solidFill>
              <a:srgbClr val="194A99"/>
            </a:solidFill>
            <a:prstDash val="solid"/>
          </a:ln>
        </p:spPr>
      </p:sp>
      <p:sp>
        <p:nvSpPr>
          <p:cNvPr id="13" name="Text 9"/>
          <p:cNvSpPr/>
          <p:nvPr/>
        </p:nvSpPr>
        <p:spPr>
          <a:xfrm>
            <a:off x="9673233" y="4840010"/>
            <a:ext cx="2439233" cy="694373"/>
          </a:xfrm>
          <a:prstGeom prst="rect">
            <a:avLst/>
          </a:prstGeom>
          <a:noFill/>
        </p:spPr>
        <p:txBody>
          <a:bodyPr wrap="square" rtlCol="0" anchor="t"/>
          <a:lstStyle/>
          <a:p>
            <a:pPr marL="0" indent="0">
              <a:lnSpc>
                <a:spcPts val="2735"/>
              </a:lnSpc>
              <a:buNone/>
            </a:pPr>
            <a:r>
              <a:rPr lang="en-US" sz="2185" dirty="0">
                <a:solidFill>
                  <a:srgbClr val="E2E6E9"/>
                </a:solidFill>
                <a:latin typeface="adonis-web" pitchFamily="34" charset="0"/>
                <a:ea typeface="adonis-web" pitchFamily="34" charset="-122"/>
                <a:cs typeface="adonis-web" pitchFamily="34" charset="-120"/>
              </a:rPr>
              <a:t>Unhackable Networks</a:t>
            </a:r>
            <a:endParaRPr lang="en-US" sz="2185" dirty="0"/>
          </a:p>
        </p:txBody>
      </p:sp>
      <p:sp>
        <p:nvSpPr>
          <p:cNvPr id="14" name="Text 10"/>
          <p:cNvSpPr/>
          <p:nvPr/>
        </p:nvSpPr>
        <p:spPr>
          <a:xfrm>
            <a:off x="9673233" y="5667613"/>
            <a:ext cx="2439233" cy="1421606"/>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internet creates unhackable networks, safeguarding against cyber threats.</a:t>
            </a:r>
            <a:endParaRPr lang="en-US" sz="1750" dirty="0"/>
          </a:p>
        </p:txBody>
      </p:sp>
      <p:pic>
        <p:nvPicPr>
          <p:cNvPr id="15"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2517696" y="1087874"/>
            <a:ext cx="5554980" cy="694373"/>
          </a:xfrm>
          <a:prstGeom prst="rect">
            <a:avLst/>
          </a:prstGeom>
          <a:noFill/>
        </p:spPr>
        <p:txBody>
          <a:bodyPr wrap="none" rtlCol="0" anchor="t"/>
          <a:lstStyle/>
          <a:p>
            <a:pPr marL="0" indent="0">
              <a:lnSpc>
                <a:spcPts val="5470"/>
              </a:lnSpc>
              <a:buNone/>
            </a:pPr>
            <a:r>
              <a:rPr lang="en-US" sz="4375" dirty="0">
                <a:solidFill>
                  <a:srgbClr val="F5F0F0"/>
                </a:solidFill>
                <a:latin typeface="adonis-web" pitchFamily="34" charset="0"/>
                <a:ea typeface="adonis-web" pitchFamily="34" charset="-122"/>
                <a:cs typeface="adonis-web" pitchFamily="34" charset="-120"/>
              </a:rPr>
              <a:t>Quantum Simulation</a:t>
            </a:r>
            <a:endParaRPr lang="en-US" sz="4375" dirty="0"/>
          </a:p>
        </p:txBody>
      </p:sp>
      <p:sp>
        <p:nvSpPr>
          <p:cNvPr id="5" name="Text 2"/>
          <p:cNvSpPr/>
          <p:nvPr/>
        </p:nvSpPr>
        <p:spPr>
          <a:xfrm>
            <a:off x="2517696" y="2315408"/>
            <a:ext cx="4526399" cy="1066205"/>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simulation involves using quantum computers to simulate complex quantum systems.</a:t>
            </a:r>
            <a:endParaRPr lang="en-US" sz="1750" dirty="0"/>
          </a:p>
        </p:txBody>
      </p:sp>
      <p:sp>
        <p:nvSpPr>
          <p:cNvPr id="6" name="Text 3"/>
          <p:cNvSpPr/>
          <p:nvPr/>
        </p:nvSpPr>
        <p:spPr>
          <a:xfrm>
            <a:off x="2517696" y="3581519"/>
            <a:ext cx="4526399" cy="1421606"/>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By leveraging the principles of quantum mechanics, these simulations enable the study of phenomena that are not practical to investigate through traditional computing methods.</a:t>
            </a:r>
            <a:endParaRPr lang="en-US" sz="1750" dirty="0"/>
          </a:p>
        </p:txBody>
      </p:sp>
      <p:sp>
        <p:nvSpPr>
          <p:cNvPr id="7" name="Text 4"/>
          <p:cNvSpPr/>
          <p:nvPr/>
        </p:nvSpPr>
        <p:spPr>
          <a:xfrm>
            <a:off x="2517696" y="5203031"/>
            <a:ext cx="4526399" cy="1066205"/>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simulation holds the potential to revolutionize scientific research, material discovery, and drug development.</a:t>
            </a:r>
            <a:endParaRPr lang="en-US" sz="1750" dirty="0"/>
          </a:p>
        </p:txBody>
      </p:sp>
      <p:pic>
        <p:nvPicPr>
          <p:cNvPr id="8" name="Image 1" descr="preencoded.png"/>
          <p:cNvPicPr>
            <a:picLocks noChangeAspect="1"/>
          </p:cNvPicPr>
          <p:nvPr/>
        </p:nvPicPr>
        <p:blipFill>
          <a:blip r:embed="rId2"/>
          <a:stretch>
            <a:fillRect/>
          </a:stretch>
        </p:blipFill>
        <p:spPr>
          <a:xfrm>
            <a:off x="7593687" y="2365415"/>
            <a:ext cx="4526399" cy="4526399"/>
          </a:xfrm>
          <a:prstGeom prst="rect">
            <a:avLst/>
          </a:prstGeom>
        </p:spPr>
      </p:pic>
      <p:pic>
        <p:nvPicPr>
          <p:cNvPr id="9"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2517696" y="1514118"/>
            <a:ext cx="9594890" cy="1388745"/>
          </a:xfrm>
          <a:prstGeom prst="rect">
            <a:avLst/>
          </a:prstGeom>
          <a:noFill/>
        </p:spPr>
        <p:txBody>
          <a:bodyPr wrap="square" rtlCol="0" anchor="t"/>
          <a:lstStyle/>
          <a:p>
            <a:pPr marL="0" indent="0">
              <a:lnSpc>
                <a:spcPts val="5470"/>
              </a:lnSpc>
              <a:buNone/>
            </a:pPr>
            <a:r>
              <a:rPr lang="en-US" sz="4375" dirty="0">
                <a:solidFill>
                  <a:srgbClr val="F5F0F0"/>
                </a:solidFill>
                <a:latin typeface="adonis-web" pitchFamily="34" charset="0"/>
                <a:ea typeface="adonis-web" pitchFamily="34" charset="-122"/>
                <a:cs typeface="adonis-web" pitchFamily="34" charset="-120"/>
              </a:rPr>
              <a:t>Current Applications of Quantum Computing</a:t>
            </a:r>
            <a:endParaRPr lang="en-US" sz="4375" dirty="0"/>
          </a:p>
        </p:txBody>
      </p:sp>
      <p:sp>
        <p:nvSpPr>
          <p:cNvPr id="5" name="Text 2"/>
          <p:cNvSpPr/>
          <p:nvPr/>
        </p:nvSpPr>
        <p:spPr>
          <a:xfrm>
            <a:off x="2517696" y="3458289"/>
            <a:ext cx="2777490" cy="347186"/>
          </a:xfrm>
          <a:prstGeom prst="rect">
            <a:avLst/>
          </a:prstGeom>
          <a:noFill/>
        </p:spPr>
        <p:txBody>
          <a:bodyPr wrap="none" rtlCol="0" anchor="t"/>
          <a:lstStyle/>
          <a:p>
            <a:pPr marL="0" indent="0">
              <a:lnSpc>
                <a:spcPts val="2735"/>
              </a:lnSpc>
              <a:buNone/>
            </a:pPr>
            <a:r>
              <a:rPr lang="en-US" sz="2185" dirty="0">
                <a:solidFill>
                  <a:srgbClr val="F5F0F0"/>
                </a:solidFill>
                <a:latin typeface="adonis-web" pitchFamily="34" charset="0"/>
                <a:ea typeface="adonis-web" pitchFamily="34" charset="-122"/>
                <a:cs typeface="adonis-web" pitchFamily="34" charset="-120"/>
              </a:rPr>
              <a:t>Financial Modeling</a:t>
            </a:r>
            <a:endParaRPr lang="en-US" sz="2185" dirty="0"/>
          </a:p>
        </p:txBody>
      </p:sp>
      <p:sp>
        <p:nvSpPr>
          <p:cNvPr id="6" name="Text 3"/>
          <p:cNvSpPr/>
          <p:nvPr/>
        </p:nvSpPr>
        <p:spPr>
          <a:xfrm>
            <a:off x="2517696" y="4027646"/>
            <a:ext cx="2836545" cy="2487811"/>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computers can simulate complex financial models and optimize investment portfolios, leading to more accurate predictions and improved decision-making in the financial sector.</a:t>
            </a:r>
            <a:endParaRPr lang="en-US" sz="1750" dirty="0"/>
          </a:p>
        </p:txBody>
      </p:sp>
      <p:sp>
        <p:nvSpPr>
          <p:cNvPr id="7" name="Text 4"/>
          <p:cNvSpPr/>
          <p:nvPr/>
        </p:nvSpPr>
        <p:spPr>
          <a:xfrm>
            <a:off x="5903833" y="3458289"/>
            <a:ext cx="2777490" cy="347186"/>
          </a:xfrm>
          <a:prstGeom prst="rect">
            <a:avLst/>
          </a:prstGeom>
          <a:noFill/>
        </p:spPr>
        <p:txBody>
          <a:bodyPr wrap="none" rtlCol="0" anchor="t"/>
          <a:lstStyle/>
          <a:p>
            <a:pPr marL="0" indent="0">
              <a:lnSpc>
                <a:spcPts val="2735"/>
              </a:lnSpc>
              <a:buNone/>
            </a:pPr>
            <a:r>
              <a:rPr lang="en-US" sz="2185" dirty="0">
                <a:solidFill>
                  <a:srgbClr val="F5F0F0"/>
                </a:solidFill>
                <a:latin typeface="adonis-web" pitchFamily="34" charset="0"/>
                <a:ea typeface="adonis-web" pitchFamily="34" charset="-122"/>
                <a:cs typeface="adonis-web" pitchFamily="34" charset="-120"/>
              </a:rPr>
              <a:t>Quantum Chemistry</a:t>
            </a:r>
            <a:endParaRPr lang="en-US" sz="2185" dirty="0"/>
          </a:p>
        </p:txBody>
      </p:sp>
      <p:sp>
        <p:nvSpPr>
          <p:cNvPr id="8" name="Text 5"/>
          <p:cNvSpPr/>
          <p:nvPr/>
        </p:nvSpPr>
        <p:spPr>
          <a:xfrm>
            <a:off x="5903833" y="4027646"/>
            <a:ext cx="2836545" cy="2487811"/>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computers can simulate the behavior of complex molecules and chemical reactions, accelerating drug discovery and the development of new materials.</a:t>
            </a:r>
            <a:endParaRPr lang="en-US" sz="1750" dirty="0"/>
          </a:p>
        </p:txBody>
      </p:sp>
      <p:sp>
        <p:nvSpPr>
          <p:cNvPr id="9" name="Text 6"/>
          <p:cNvSpPr/>
          <p:nvPr/>
        </p:nvSpPr>
        <p:spPr>
          <a:xfrm>
            <a:off x="9289971" y="3458289"/>
            <a:ext cx="2777490" cy="347186"/>
          </a:xfrm>
          <a:prstGeom prst="rect">
            <a:avLst/>
          </a:prstGeom>
          <a:noFill/>
        </p:spPr>
        <p:txBody>
          <a:bodyPr wrap="none" rtlCol="0" anchor="t"/>
          <a:lstStyle/>
          <a:p>
            <a:pPr marL="0" indent="0">
              <a:lnSpc>
                <a:spcPts val="2735"/>
              </a:lnSpc>
              <a:buNone/>
            </a:pPr>
            <a:r>
              <a:rPr lang="en-US" sz="2185" dirty="0">
                <a:solidFill>
                  <a:srgbClr val="F5F0F0"/>
                </a:solidFill>
                <a:latin typeface="adonis-web" pitchFamily="34" charset="0"/>
                <a:ea typeface="adonis-web" pitchFamily="34" charset="-122"/>
                <a:cs typeface="adonis-web" pitchFamily="34" charset="-120"/>
              </a:rPr>
              <a:t>Machine Learning</a:t>
            </a:r>
            <a:endParaRPr lang="en-US" sz="2185" dirty="0"/>
          </a:p>
        </p:txBody>
      </p:sp>
      <p:sp>
        <p:nvSpPr>
          <p:cNvPr id="10" name="Text 7"/>
          <p:cNvSpPr/>
          <p:nvPr/>
        </p:nvSpPr>
        <p:spPr>
          <a:xfrm>
            <a:off x="9289971" y="4027646"/>
            <a:ext cx="2836545" cy="2487811"/>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algorithms can enhance machine learning models by providing faster data processing, improved pattern recognition, and more efficient training of neural networks.</a:t>
            </a:r>
            <a:endParaRPr lang="en-US" sz="1750" dirty="0"/>
          </a:p>
        </p:txBody>
      </p:sp>
      <p:pic>
        <p:nvPicPr>
          <p:cNvPr id="11"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2517696" y="1510070"/>
            <a:ext cx="6809542" cy="694373"/>
          </a:xfrm>
          <a:prstGeom prst="rect">
            <a:avLst/>
          </a:prstGeom>
          <a:noFill/>
        </p:spPr>
        <p:txBody>
          <a:bodyPr wrap="none" rtlCol="0" anchor="t"/>
          <a:lstStyle/>
          <a:p>
            <a:pPr marL="0" indent="0">
              <a:lnSpc>
                <a:spcPts val="5470"/>
              </a:lnSpc>
              <a:buNone/>
            </a:pPr>
            <a:r>
              <a:rPr lang="en-US" sz="4375" dirty="0">
                <a:solidFill>
                  <a:srgbClr val="F5F0F0"/>
                </a:solidFill>
                <a:latin typeface="adonis-web" pitchFamily="34" charset="0"/>
                <a:ea typeface="adonis-web" pitchFamily="34" charset="-122"/>
                <a:cs typeface="adonis-web" pitchFamily="34" charset="-120"/>
              </a:rPr>
              <a:t>Current Quantum Computers</a:t>
            </a:r>
            <a:endParaRPr lang="en-US" sz="4375" dirty="0"/>
          </a:p>
        </p:txBody>
      </p:sp>
      <p:sp>
        <p:nvSpPr>
          <p:cNvPr id="5" name="Text 2"/>
          <p:cNvSpPr/>
          <p:nvPr/>
        </p:nvSpPr>
        <p:spPr>
          <a:xfrm>
            <a:off x="2517696" y="2759869"/>
            <a:ext cx="1992154" cy="694373"/>
          </a:xfrm>
          <a:prstGeom prst="rect">
            <a:avLst/>
          </a:prstGeom>
          <a:noFill/>
        </p:spPr>
        <p:txBody>
          <a:bodyPr wrap="square" rtlCol="0" anchor="t"/>
          <a:lstStyle/>
          <a:p>
            <a:pPr marL="0" indent="0">
              <a:lnSpc>
                <a:spcPts val="2735"/>
              </a:lnSpc>
              <a:buNone/>
            </a:pPr>
            <a:r>
              <a:rPr lang="en-US" sz="2185" dirty="0">
                <a:solidFill>
                  <a:srgbClr val="F5F0F0"/>
                </a:solidFill>
                <a:latin typeface="adonis-web" pitchFamily="34" charset="0"/>
                <a:ea typeface="adonis-web" pitchFamily="34" charset="-122"/>
                <a:cs typeface="adonis-web" pitchFamily="34" charset="-120"/>
              </a:rPr>
              <a:t>IBM Quantum Computers</a:t>
            </a:r>
            <a:endParaRPr lang="en-US" sz="2185" dirty="0"/>
          </a:p>
        </p:txBody>
      </p:sp>
      <p:sp>
        <p:nvSpPr>
          <p:cNvPr id="6" name="Text 3"/>
          <p:cNvSpPr/>
          <p:nvPr/>
        </p:nvSpPr>
        <p:spPr>
          <a:xfrm>
            <a:off x="2517696" y="3676412"/>
            <a:ext cx="1992154" cy="2487811"/>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IBM offers a range of quantum computers such as the IBM Q System One, known for its innovative design and increased performance.</a:t>
            </a:r>
            <a:endParaRPr lang="en-US" sz="1750" dirty="0"/>
          </a:p>
        </p:txBody>
      </p:sp>
      <p:sp>
        <p:nvSpPr>
          <p:cNvPr id="7" name="Text 4"/>
          <p:cNvSpPr/>
          <p:nvPr/>
        </p:nvSpPr>
        <p:spPr>
          <a:xfrm>
            <a:off x="5059442" y="2759869"/>
            <a:ext cx="1992154" cy="694373"/>
          </a:xfrm>
          <a:prstGeom prst="rect">
            <a:avLst/>
          </a:prstGeom>
          <a:noFill/>
        </p:spPr>
        <p:txBody>
          <a:bodyPr wrap="square" rtlCol="0" anchor="t"/>
          <a:lstStyle/>
          <a:p>
            <a:pPr marL="0" indent="0">
              <a:lnSpc>
                <a:spcPts val="2735"/>
              </a:lnSpc>
              <a:buNone/>
            </a:pPr>
            <a:r>
              <a:rPr lang="en-US" sz="2185" dirty="0">
                <a:solidFill>
                  <a:srgbClr val="F5F0F0"/>
                </a:solidFill>
                <a:latin typeface="adonis-web" pitchFamily="34" charset="0"/>
                <a:ea typeface="adonis-web" pitchFamily="34" charset="-122"/>
                <a:cs typeface="adonis-web" pitchFamily="34" charset="-120"/>
              </a:rPr>
              <a:t>Rigetti Quantum Computers</a:t>
            </a:r>
            <a:endParaRPr lang="en-US" sz="2185" dirty="0"/>
          </a:p>
        </p:txBody>
      </p:sp>
      <p:sp>
        <p:nvSpPr>
          <p:cNvPr id="8" name="Text 5"/>
          <p:cNvSpPr/>
          <p:nvPr/>
        </p:nvSpPr>
        <p:spPr>
          <a:xfrm>
            <a:off x="5059442" y="3676412"/>
            <a:ext cx="1992154" cy="2487811"/>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Rigetti Computing provides access to quantum computers and quantum hardware with its Quantum Cloud Services.</a:t>
            </a:r>
            <a:endParaRPr lang="en-US" sz="1750" dirty="0"/>
          </a:p>
        </p:txBody>
      </p:sp>
      <p:sp>
        <p:nvSpPr>
          <p:cNvPr id="9" name="Text 6"/>
          <p:cNvSpPr/>
          <p:nvPr/>
        </p:nvSpPr>
        <p:spPr>
          <a:xfrm>
            <a:off x="7601188" y="2759869"/>
            <a:ext cx="1992154" cy="694373"/>
          </a:xfrm>
          <a:prstGeom prst="rect">
            <a:avLst/>
          </a:prstGeom>
          <a:noFill/>
        </p:spPr>
        <p:txBody>
          <a:bodyPr wrap="square" rtlCol="0" anchor="t"/>
          <a:lstStyle/>
          <a:p>
            <a:pPr marL="0" indent="0">
              <a:lnSpc>
                <a:spcPts val="2735"/>
              </a:lnSpc>
              <a:buNone/>
            </a:pPr>
            <a:r>
              <a:rPr lang="en-US" sz="2185" dirty="0">
                <a:solidFill>
                  <a:srgbClr val="F5F0F0"/>
                </a:solidFill>
                <a:latin typeface="adonis-web" pitchFamily="34" charset="0"/>
                <a:ea typeface="adonis-web" pitchFamily="34" charset="-122"/>
                <a:cs typeface="adonis-web" pitchFamily="34" charset="-120"/>
              </a:rPr>
              <a:t>Google Quantum Computers</a:t>
            </a:r>
            <a:endParaRPr lang="en-US" sz="2185" dirty="0"/>
          </a:p>
        </p:txBody>
      </p:sp>
      <p:sp>
        <p:nvSpPr>
          <p:cNvPr id="10" name="Text 7"/>
          <p:cNvSpPr/>
          <p:nvPr/>
        </p:nvSpPr>
        <p:spPr>
          <a:xfrm>
            <a:off x="7601188" y="3676412"/>
            <a:ext cx="1992154" cy="2843213"/>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Google's quantum computing efforts, including the Bristlecone and Sycamore systems, have made significant strides in quantum supremacy.</a:t>
            </a:r>
            <a:endParaRPr lang="en-US" sz="1750" dirty="0"/>
          </a:p>
        </p:txBody>
      </p:sp>
      <p:sp>
        <p:nvSpPr>
          <p:cNvPr id="11" name="Text 8"/>
          <p:cNvSpPr/>
          <p:nvPr/>
        </p:nvSpPr>
        <p:spPr>
          <a:xfrm>
            <a:off x="10142934" y="2759869"/>
            <a:ext cx="1992154" cy="1041559"/>
          </a:xfrm>
          <a:prstGeom prst="rect">
            <a:avLst/>
          </a:prstGeom>
          <a:noFill/>
        </p:spPr>
        <p:txBody>
          <a:bodyPr wrap="square" rtlCol="0" anchor="t"/>
          <a:lstStyle/>
          <a:p>
            <a:pPr marL="0" indent="0">
              <a:lnSpc>
                <a:spcPts val="2735"/>
              </a:lnSpc>
              <a:buNone/>
            </a:pPr>
            <a:r>
              <a:rPr lang="en-US" sz="2185" dirty="0">
                <a:solidFill>
                  <a:srgbClr val="F5F0F0"/>
                </a:solidFill>
                <a:latin typeface="adonis-web" pitchFamily="34" charset="0"/>
                <a:ea typeface="adonis-web" pitchFamily="34" charset="-122"/>
                <a:cs typeface="adonis-web" pitchFamily="34" charset="-120"/>
              </a:rPr>
              <a:t>Honeywell Quantum Computers</a:t>
            </a:r>
            <a:endParaRPr lang="en-US" sz="2185" dirty="0"/>
          </a:p>
        </p:txBody>
      </p:sp>
      <p:sp>
        <p:nvSpPr>
          <p:cNvPr id="12" name="Text 9"/>
          <p:cNvSpPr/>
          <p:nvPr/>
        </p:nvSpPr>
        <p:spPr>
          <a:xfrm>
            <a:off x="10142934" y="4023598"/>
            <a:ext cx="1992154" cy="2487811"/>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Honeywell's quantum computers use trapped-ion technology, offering high-fidelity qubits and efficient error correction.</a:t>
            </a:r>
            <a:endParaRPr lang="en-US" sz="1750" dirty="0"/>
          </a:p>
        </p:txBody>
      </p:sp>
      <p:pic>
        <p:nvPicPr>
          <p:cNvPr id="13"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pic>
        <p:nvPicPr>
          <p:cNvPr id="4" name="Image 1" descr="preencoded.png"/>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515666"/>
            <a:ext cx="6232446" cy="694373"/>
          </a:xfrm>
          <a:prstGeom prst="rect">
            <a:avLst/>
          </a:prstGeom>
          <a:noFill/>
        </p:spPr>
        <p:txBody>
          <a:bodyPr wrap="none" rtlCol="0" anchor="t"/>
          <a:lstStyle/>
          <a:p>
            <a:pPr marL="0" indent="0">
              <a:lnSpc>
                <a:spcPts val="5470"/>
              </a:lnSpc>
              <a:buNone/>
            </a:pPr>
            <a:r>
              <a:rPr lang="en-US" sz="4375" dirty="0">
                <a:solidFill>
                  <a:srgbClr val="F5F0F0"/>
                </a:solidFill>
                <a:latin typeface="adonis-web" pitchFamily="34" charset="0"/>
                <a:ea typeface="adonis-web" pitchFamily="34" charset="-122"/>
                <a:cs typeface="adonis-web" pitchFamily="34" charset="-120"/>
              </a:rPr>
              <a:t>Challenges and Limitations</a:t>
            </a:r>
            <a:endParaRPr lang="en-US" sz="4375" dirty="0"/>
          </a:p>
        </p:txBody>
      </p:sp>
      <p:sp>
        <p:nvSpPr>
          <p:cNvPr id="6" name="Shape 2"/>
          <p:cNvSpPr/>
          <p:nvPr/>
        </p:nvSpPr>
        <p:spPr>
          <a:xfrm>
            <a:off x="833199" y="2716887"/>
            <a:ext cx="499943" cy="499943"/>
          </a:xfrm>
          <a:prstGeom prst="roundRect">
            <a:avLst>
              <a:gd name="adj" fmla="val 20000"/>
            </a:avLst>
          </a:prstGeom>
          <a:solidFill>
            <a:srgbClr val="003180"/>
          </a:solidFill>
          <a:ln w="7620">
            <a:solidFill>
              <a:srgbClr val="194A99"/>
            </a:solidFill>
            <a:prstDash val="solid"/>
          </a:ln>
        </p:spPr>
      </p:sp>
      <p:sp>
        <p:nvSpPr>
          <p:cNvPr id="7" name="Text 3"/>
          <p:cNvSpPr/>
          <p:nvPr/>
        </p:nvSpPr>
        <p:spPr>
          <a:xfrm>
            <a:off x="992148" y="2758559"/>
            <a:ext cx="182047" cy="416481"/>
          </a:xfrm>
          <a:prstGeom prst="rect">
            <a:avLst/>
          </a:prstGeom>
          <a:noFill/>
        </p:spPr>
        <p:txBody>
          <a:bodyPr wrap="none" rtlCol="0" anchor="t"/>
          <a:lstStyle/>
          <a:p>
            <a:pPr marL="0" indent="0" algn="ctr">
              <a:lnSpc>
                <a:spcPts val="3280"/>
              </a:lnSpc>
              <a:buNone/>
            </a:pPr>
            <a:r>
              <a:rPr lang="en-US" sz="2625" dirty="0">
                <a:solidFill>
                  <a:srgbClr val="E2E6E9"/>
                </a:solidFill>
                <a:latin typeface="adonis-web" pitchFamily="34" charset="0"/>
                <a:ea typeface="adonis-web" pitchFamily="34" charset="-122"/>
                <a:cs typeface="adonis-web" pitchFamily="34" charset="-120"/>
              </a:rPr>
              <a:t>1</a:t>
            </a:r>
            <a:endParaRPr lang="en-US" sz="2625" dirty="0"/>
          </a:p>
        </p:txBody>
      </p:sp>
      <p:sp>
        <p:nvSpPr>
          <p:cNvPr id="8" name="Text 4"/>
          <p:cNvSpPr/>
          <p:nvPr/>
        </p:nvSpPr>
        <p:spPr>
          <a:xfrm>
            <a:off x="1555313" y="2793206"/>
            <a:ext cx="2777490" cy="347186"/>
          </a:xfrm>
          <a:prstGeom prst="rect">
            <a:avLst/>
          </a:prstGeom>
          <a:noFill/>
        </p:spPr>
        <p:txBody>
          <a:bodyPr wrap="none" rtlCol="0" anchor="t"/>
          <a:lstStyle/>
          <a:p>
            <a:pPr marL="0" indent="0">
              <a:lnSpc>
                <a:spcPts val="2735"/>
              </a:lnSpc>
              <a:buNone/>
            </a:pPr>
            <a:r>
              <a:rPr lang="en-US" sz="2185" dirty="0">
                <a:solidFill>
                  <a:srgbClr val="E2E6E9"/>
                </a:solidFill>
                <a:latin typeface="adonis-web" pitchFamily="34" charset="0"/>
                <a:ea typeface="adonis-web" pitchFamily="34" charset="-122"/>
                <a:cs typeface="adonis-web" pitchFamily="34" charset="-120"/>
              </a:rPr>
              <a:t>Fragile Qubits</a:t>
            </a:r>
            <a:endParaRPr lang="en-US" sz="2185" dirty="0"/>
          </a:p>
        </p:txBody>
      </p:sp>
      <p:sp>
        <p:nvSpPr>
          <p:cNvPr id="9" name="Text 5"/>
          <p:cNvSpPr/>
          <p:nvPr/>
        </p:nvSpPr>
        <p:spPr>
          <a:xfrm>
            <a:off x="1555313" y="3273623"/>
            <a:ext cx="3820001" cy="1777008"/>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Qubits are extremely delicate and susceptible to environmental noise and interference, making them challenging to maintain in a stable state for extended periods.</a:t>
            </a:r>
            <a:endParaRPr lang="en-US" sz="1750" dirty="0"/>
          </a:p>
        </p:txBody>
      </p:sp>
      <p:sp>
        <p:nvSpPr>
          <p:cNvPr id="10" name="Shape 6"/>
          <p:cNvSpPr/>
          <p:nvPr/>
        </p:nvSpPr>
        <p:spPr>
          <a:xfrm>
            <a:off x="5597485" y="2716887"/>
            <a:ext cx="499943" cy="499943"/>
          </a:xfrm>
          <a:prstGeom prst="roundRect">
            <a:avLst>
              <a:gd name="adj" fmla="val 20000"/>
            </a:avLst>
          </a:prstGeom>
          <a:solidFill>
            <a:srgbClr val="003180"/>
          </a:solidFill>
          <a:ln w="7620">
            <a:solidFill>
              <a:srgbClr val="194A99"/>
            </a:solidFill>
            <a:prstDash val="solid"/>
          </a:ln>
        </p:spPr>
      </p:sp>
      <p:sp>
        <p:nvSpPr>
          <p:cNvPr id="11" name="Text 7"/>
          <p:cNvSpPr/>
          <p:nvPr/>
        </p:nvSpPr>
        <p:spPr>
          <a:xfrm>
            <a:off x="5756434" y="2758559"/>
            <a:ext cx="182047" cy="416481"/>
          </a:xfrm>
          <a:prstGeom prst="rect">
            <a:avLst/>
          </a:prstGeom>
          <a:noFill/>
        </p:spPr>
        <p:txBody>
          <a:bodyPr wrap="none" rtlCol="0" anchor="t"/>
          <a:lstStyle/>
          <a:p>
            <a:pPr marL="0" indent="0" algn="ctr">
              <a:lnSpc>
                <a:spcPts val="3280"/>
              </a:lnSpc>
              <a:buNone/>
            </a:pPr>
            <a:r>
              <a:rPr lang="en-US" sz="2625" dirty="0">
                <a:solidFill>
                  <a:srgbClr val="E2E6E9"/>
                </a:solidFill>
                <a:latin typeface="adonis-web" pitchFamily="34" charset="0"/>
                <a:ea typeface="adonis-web" pitchFamily="34" charset="-122"/>
                <a:cs typeface="adonis-web" pitchFamily="34" charset="-120"/>
              </a:rPr>
              <a:t>2</a:t>
            </a:r>
            <a:endParaRPr lang="en-US" sz="2625" dirty="0"/>
          </a:p>
        </p:txBody>
      </p:sp>
      <p:sp>
        <p:nvSpPr>
          <p:cNvPr id="12" name="Text 8"/>
          <p:cNvSpPr/>
          <p:nvPr/>
        </p:nvSpPr>
        <p:spPr>
          <a:xfrm>
            <a:off x="6319599" y="2793206"/>
            <a:ext cx="2777490" cy="347186"/>
          </a:xfrm>
          <a:prstGeom prst="rect">
            <a:avLst/>
          </a:prstGeom>
          <a:noFill/>
        </p:spPr>
        <p:txBody>
          <a:bodyPr wrap="none" rtlCol="0" anchor="t"/>
          <a:lstStyle/>
          <a:p>
            <a:pPr marL="0" indent="0">
              <a:lnSpc>
                <a:spcPts val="2735"/>
              </a:lnSpc>
              <a:buNone/>
            </a:pPr>
            <a:r>
              <a:rPr lang="en-US" sz="2185" dirty="0">
                <a:solidFill>
                  <a:srgbClr val="E2E6E9"/>
                </a:solidFill>
                <a:latin typeface="adonis-web" pitchFamily="34" charset="0"/>
                <a:ea typeface="adonis-web" pitchFamily="34" charset="-122"/>
                <a:cs typeface="adonis-web" pitchFamily="34" charset="-120"/>
              </a:rPr>
              <a:t>Error Correction</a:t>
            </a:r>
            <a:endParaRPr lang="en-US" sz="2185" dirty="0"/>
          </a:p>
        </p:txBody>
      </p:sp>
      <p:sp>
        <p:nvSpPr>
          <p:cNvPr id="13" name="Text 9"/>
          <p:cNvSpPr/>
          <p:nvPr/>
        </p:nvSpPr>
        <p:spPr>
          <a:xfrm>
            <a:off x="6319599" y="3273623"/>
            <a:ext cx="3820001" cy="1421606"/>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Developing effective error correction and fault-tolerance techniques is crucial to ensure the reliability and accuracy of quantum computations.</a:t>
            </a:r>
            <a:endParaRPr lang="en-US" sz="1750" dirty="0"/>
          </a:p>
        </p:txBody>
      </p:sp>
      <p:sp>
        <p:nvSpPr>
          <p:cNvPr id="14" name="Shape 10"/>
          <p:cNvSpPr/>
          <p:nvPr/>
        </p:nvSpPr>
        <p:spPr>
          <a:xfrm>
            <a:off x="833199" y="5446395"/>
            <a:ext cx="499943" cy="499943"/>
          </a:xfrm>
          <a:prstGeom prst="roundRect">
            <a:avLst>
              <a:gd name="adj" fmla="val 20000"/>
            </a:avLst>
          </a:prstGeom>
          <a:solidFill>
            <a:srgbClr val="003180"/>
          </a:solidFill>
          <a:ln w="7620">
            <a:solidFill>
              <a:srgbClr val="194A99"/>
            </a:solidFill>
            <a:prstDash val="solid"/>
          </a:ln>
        </p:spPr>
      </p:sp>
      <p:sp>
        <p:nvSpPr>
          <p:cNvPr id="15" name="Text 11"/>
          <p:cNvSpPr/>
          <p:nvPr/>
        </p:nvSpPr>
        <p:spPr>
          <a:xfrm>
            <a:off x="992148" y="5488067"/>
            <a:ext cx="182047" cy="416481"/>
          </a:xfrm>
          <a:prstGeom prst="rect">
            <a:avLst/>
          </a:prstGeom>
          <a:noFill/>
        </p:spPr>
        <p:txBody>
          <a:bodyPr wrap="none" rtlCol="0" anchor="t"/>
          <a:lstStyle/>
          <a:p>
            <a:pPr marL="0" indent="0" algn="ctr">
              <a:lnSpc>
                <a:spcPts val="3280"/>
              </a:lnSpc>
              <a:buNone/>
            </a:pPr>
            <a:r>
              <a:rPr lang="en-US" sz="2625" dirty="0">
                <a:solidFill>
                  <a:srgbClr val="E2E6E9"/>
                </a:solidFill>
                <a:latin typeface="adonis-web" pitchFamily="34" charset="0"/>
                <a:ea typeface="adonis-web" pitchFamily="34" charset="-122"/>
                <a:cs typeface="adonis-web" pitchFamily="34" charset="-120"/>
              </a:rPr>
              <a:t>3</a:t>
            </a:r>
            <a:endParaRPr lang="en-US" sz="2625" dirty="0"/>
          </a:p>
        </p:txBody>
      </p:sp>
      <p:sp>
        <p:nvSpPr>
          <p:cNvPr id="16" name="Text 12"/>
          <p:cNvSpPr/>
          <p:nvPr/>
        </p:nvSpPr>
        <p:spPr>
          <a:xfrm>
            <a:off x="1555313" y="5522714"/>
            <a:ext cx="2777490" cy="347186"/>
          </a:xfrm>
          <a:prstGeom prst="rect">
            <a:avLst/>
          </a:prstGeom>
          <a:noFill/>
        </p:spPr>
        <p:txBody>
          <a:bodyPr wrap="none" rtlCol="0" anchor="t"/>
          <a:lstStyle/>
          <a:p>
            <a:pPr marL="0" indent="0">
              <a:lnSpc>
                <a:spcPts val="2735"/>
              </a:lnSpc>
              <a:buNone/>
            </a:pPr>
            <a:r>
              <a:rPr lang="en-US" sz="2185" dirty="0">
                <a:solidFill>
                  <a:srgbClr val="E2E6E9"/>
                </a:solidFill>
                <a:latin typeface="adonis-web" pitchFamily="34" charset="0"/>
                <a:ea typeface="adonis-web" pitchFamily="34" charset="-122"/>
                <a:cs typeface="adonis-web" pitchFamily="34" charset="-120"/>
              </a:rPr>
              <a:t>Scalability</a:t>
            </a:r>
            <a:endParaRPr lang="en-US" sz="2185" dirty="0"/>
          </a:p>
        </p:txBody>
      </p:sp>
      <p:sp>
        <p:nvSpPr>
          <p:cNvPr id="17" name="Text 13"/>
          <p:cNvSpPr/>
          <p:nvPr/>
        </p:nvSpPr>
        <p:spPr>
          <a:xfrm>
            <a:off x="1555313" y="6003131"/>
            <a:ext cx="8584287" cy="710803"/>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Scaling up quantum computers to handle larger and more complex problems is a significant engineering challenge that researchers are actively working to overcome.</a:t>
            </a:r>
            <a:endParaRPr lang="en-US" sz="1750" dirty="0"/>
          </a:p>
        </p:txBody>
      </p:sp>
      <p:pic>
        <p:nvPicPr>
          <p:cNvPr id="18"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3291"/>
          </a:xfrm>
          <a:prstGeom prst="rect">
            <a:avLst/>
          </a:prstGeom>
          <a:solidFill>
            <a:srgbClr val="09151A">
              <a:alpha val="75000"/>
            </a:srgbClr>
          </a:solidFill>
        </p:spPr>
      </p:sp>
      <p:pic>
        <p:nvPicPr>
          <p:cNvPr id="4" name="Image 1" descr="preencoded.png"/>
          <p:cNvPicPr>
            <a:picLocks noChangeAspect="1"/>
          </p:cNvPicPr>
          <p:nvPr/>
        </p:nvPicPr>
        <p:blipFill>
          <a:blip r:embed="rId2"/>
          <a:stretch>
            <a:fillRect/>
          </a:stretch>
        </p:blipFill>
        <p:spPr>
          <a:xfrm>
            <a:off x="0" y="0"/>
            <a:ext cx="14630400" cy="2334339"/>
          </a:xfrm>
          <a:prstGeom prst="rect">
            <a:avLst/>
          </a:prstGeom>
        </p:spPr>
      </p:pic>
      <p:sp>
        <p:nvSpPr>
          <p:cNvPr id="5" name="Text 1"/>
          <p:cNvSpPr/>
          <p:nvPr/>
        </p:nvSpPr>
        <p:spPr>
          <a:xfrm>
            <a:off x="3283029" y="2847856"/>
            <a:ext cx="6825377" cy="583525"/>
          </a:xfrm>
          <a:prstGeom prst="rect">
            <a:avLst/>
          </a:prstGeom>
          <a:noFill/>
        </p:spPr>
        <p:txBody>
          <a:bodyPr wrap="none" rtlCol="0" anchor="t"/>
          <a:lstStyle/>
          <a:p>
            <a:pPr marL="0" indent="0">
              <a:lnSpc>
                <a:spcPts val="4595"/>
              </a:lnSpc>
              <a:buNone/>
            </a:pPr>
            <a:r>
              <a:rPr lang="en-US" sz="3675" dirty="0">
                <a:solidFill>
                  <a:srgbClr val="F5F0F0"/>
                </a:solidFill>
                <a:latin typeface="adonis-web" pitchFamily="34" charset="0"/>
                <a:ea typeface="adonis-web" pitchFamily="34" charset="-122"/>
                <a:cs typeface="adonis-web" pitchFamily="34" charset="-120"/>
              </a:rPr>
              <a:t>The Future of Quantum Computing</a:t>
            </a:r>
            <a:endParaRPr lang="en-US" sz="3675" dirty="0"/>
          </a:p>
        </p:txBody>
      </p:sp>
      <p:pic>
        <p:nvPicPr>
          <p:cNvPr id="6" name="Image 2" descr="preencoded.png"/>
          <p:cNvPicPr>
            <a:picLocks noChangeAspect="1"/>
          </p:cNvPicPr>
          <p:nvPr/>
        </p:nvPicPr>
        <p:blipFill>
          <a:blip r:embed="rId3"/>
          <a:stretch>
            <a:fillRect/>
          </a:stretch>
        </p:blipFill>
        <p:spPr>
          <a:xfrm>
            <a:off x="3283029" y="3711416"/>
            <a:ext cx="2688074" cy="746998"/>
          </a:xfrm>
          <a:prstGeom prst="rect">
            <a:avLst/>
          </a:prstGeom>
        </p:spPr>
      </p:pic>
      <p:sp>
        <p:nvSpPr>
          <p:cNvPr id="7" name="Text 2"/>
          <p:cNvSpPr/>
          <p:nvPr/>
        </p:nvSpPr>
        <p:spPr>
          <a:xfrm>
            <a:off x="3469719" y="4738449"/>
            <a:ext cx="2314694" cy="291822"/>
          </a:xfrm>
          <a:prstGeom prst="rect">
            <a:avLst/>
          </a:prstGeom>
          <a:noFill/>
        </p:spPr>
        <p:txBody>
          <a:bodyPr wrap="none" rtlCol="0" anchor="t"/>
          <a:lstStyle/>
          <a:p>
            <a:pPr marL="0" indent="0" algn="l">
              <a:lnSpc>
                <a:spcPts val="2300"/>
              </a:lnSpc>
              <a:buNone/>
            </a:pPr>
            <a:r>
              <a:rPr lang="en-US" sz="1840" dirty="0">
                <a:solidFill>
                  <a:srgbClr val="E2E6E9"/>
                </a:solidFill>
                <a:latin typeface="adonis-web" pitchFamily="34" charset="0"/>
                <a:ea typeface="adonis-web" pitchFamily="34" charset="-122"/>
                <a:cs typeface="adonis-web" pitchFamily="34" charset="-120"/>
              </a:rPr>
              <a:t>Commercialization</a:t>
            </a:r>
            <a:endParaRPr lang="en-US" sz="1840" dirty="0"/>
          </a:p>
        </p:txBody>
      </p:sp>
      <p:sp>
        <p:nvSpPr>
          <p:cNvPr id="8" name="Text 3"/>
          <p:cNvSpPr/>
          <p:nvPr/>
        </p:nvSpPr>
        <p:spPr>
          <a:xfrm>
            <a:off x="3469719" y="5142309"/>
            <a:ext cx="2314694" cy="2091928"/>
          </a:xfrm>
          <a:prstGeom prst="rect">
            <a:avLst/>
          </a:prstGeom>
          <a:noFill/>
        </p:spPr>
        <p:txBody>
          <a:bodyPr wrap="square" rtlCol="0" anchor="t"/>
          <a:lstStyle/>
          <a:p>
            <a:pPr marL="0" indent="0" algn="l">
              <a:lnSpc>
                <a:spcPts val="2355"/>
              </a:lnSpc>
              <a:buNone/>
            </a:pPr>
            <a:r>
              <a:rPr lang="en-US" sz="1470" dirty="0">
                <a:solidFill>
                  <a:srgbClr val="E2E6E9"/>
                </a:solidFill>
                <a:latin typeface="adonis-web" pitchFamily="34" charset="0"/>
                <a:ea typeface="adonis-web" pitchFamily="34" charset="-122"/>
                <a:cs typeface="adonis-web" pitchFamily="34" charset="-120"/>
              </a:rPr>
              <a:t>As the technology matures, quantum computers are expected to become more accessible and affordable, leading to their widespread adoption across various industries.</a:t>
            </a:r>
            <a:endParaRPr lang="en-US" sz="1470" dirty="0"/>
          </a:p>
        </p:txBody>
      </p:sp>
      <p:pic>
        <p:nvPicPr>
          <p:cNvPr id="9" name="Image 3" descr="preencoded.png"/>
          <p:cNvPicPr>
            <a:picLocks noChangeAspect="1"/>
          </p:cNvPicPr>
          <p:nvPr/>
        </p:nvPicPr>
        <p:blipFill>
          <a:blip r:embed="rId4"/>
          <a:stretch>
            <a:fillRect/>
          </a:stretch>
        </p:blipFill>
        <p:spPr>
          <a:xfrm>
            <a:off x="5971103" y="3711416"/>
            <a:ext cx="2688074" cy="746998"/>
          </a:xfrm>
          <a:prstGeom prst="rect">
            <a:avLst/>
          </a:prstGeom>
        </p:spPr>
      </p:pic>
      <p:sp>
        <p:nvSpPr>
          <p:cNvPr id="10" name="Text 4"/>
          <p:cNvSpPr/>
          <p:nvPr/>
        </p:nvSpPr>
        <p:spPr>
          <a:xfrm>
            <a:off x="6157793" y="4738449"/>
            <a:ext cx="2314694" cy="291822"/>
          </a:xfrm>
          <a:prstGeom prst="rect">
            <a:avLst/>
          </a:prstGeom>
          <a:noFill/>
        </p:spPr>
        <p:txBody>
          <a:bodyPr wrap="none" rtlCol="0" anchor="t"/>
          <a:lstStyle/>
          <a:p>
            <a:pPr marL="0" indent="0" algn="l">
              <a:lnSpc>
                <a:spcPts val="2300"/>
              </a:lnSpc>
              <a:buNone/>
            </a:pPr>
            <a:r>
              <a:rPr lang="en-US" sz="1840" dirty="0">
                <a:solidFill>
                  <a:srgbClr val="E2E6E9"/>
                </a:solidFill>
                <a:latin typeface="adonis-web" pitchFamily="34" charset="0"/>
                <a:ea typeface="adonis-web" pitchFamily="34" charset="-122"/>
                <a:cs typeface="adonis-web" pitchFamily="34" charset="-120"/>
              </a:rPr>
              <a:t>Quantum Internet</a:t>
            </a:r>
            <a:endParaRPr lang="en-US" sz="1840" dirty="0"/>
          </a:p>
        </p:txBody>
      </p:sp>
      <p:sp>
        <p:nvSpPr>
          <p:cNvPr id="11" name="Text 5"/>
          <p:cNvSpPr/>
          <p:nvPr/>
        </p:nvSpPr>
        <p:spPr>
          <a:xfrm>
            <a:off x="6157793" y="5142309"/>
            <a:ext cx="2314694" cy="2390775"/>
          </a:xfrm>
          <a:prstGeom prst="rect">
            <a:avLst/>
          </a:prstGeom>
          <a:noFill/>
        </p:spPr>
        <p:txBody>
          <a:bodyPr wrap="square" rtlCol="0" anchor="t"/>
          <a:lstStyle/>
          <a:p>
            <a:pPr marL="0" indent="0" algn="l">
              <a:lnSpc>
                <a:spcPts val="2355"/>
              </a:lnSpc>
              <a:buNone/>
            </a:pPr>
            <a:r>
              <a:rPr lang="en-US" sz="1470" dirty="0">
                <a:solidFill>
                  <a:srgbClr val="E2E6E9"/>
                </a:solidFill>
                <a:latin typeface="adonis-web" pitchFamily="34" charset="0"/>
                <a:ea typeface="adonis-web" pitchFamily="34" charset="-122"/>
                <a:cs typeface="adonis-web" pitchFamily="34" charset="-120"/>
              </a:rPr>
              <a:t>The development of a quantum internet, which can transmit information using quantum mechanics, will enable secure communication and distributed quantum computing.</a:t>
            </a:r>
            <a:endParaRPr lang="en-US" sz="1470" dirty="0"/>
          </a:p>
        </p:txBody>
      </p:sp>
      <p:pic>
        <p:nvPicPr>
          <p:cNvPr id="12" name="Image 4" descr="preencoded.png"/>
          <p:cNvPicPr>
            <a:picLocks noChangeAspect="1"/>
          </p:cNvPicPr>
          <p:nvPr/>
        </p:nvPicPr>
        <p:blipFill>
          <a:blip r:embed="rId5"/>
          <a:stretch>
            <a:fillRect/>
          </a:stretch>
        </p:blipFill>
        <p:spPr>
          <a:xfrm>
            <a:off x="8659178" y="3711416"/>
            <a:ext cx="2688074" cy="746998"/>
          </a:xfrm>
          <a:prstGeom prst="rect">
            <a:avLst/>
          </a:prstGeom>
        </p:spPr>
      </p:pic>
      <p:sp>
        <p:nvSpPr>
          <p:cNvPr id="13" name="Text 6"/>
          <p:cNvSpPr/>
          <p:nvPr/>
        </p:nvSpPr>
        <p:spPr>
          <a:xfrm>
            <a:off x="8845868" y="4738449"/>
            <a:ext cx="2314694" cy="291822"/>
          </a:xfrm>
          <a:prstGeom prst="rect">
            <a:avLst/>
          </a:prstGeom>
          <a:noFill/>
        </p:spPr>
        <p:txBody>
          <a:bodyPr wrap="none" rtlCol="0" anchor="t"/>
          <a:lstStyle/>
          <a:p>
            <a:pPr marL="0" indent="0" algn="l">
              <a:lnSpc>
                <a:spcPts val="2300"/>
              </a:lnSpc>
              <a:buNone/>
            </a:pPr>
            <a:r>
              <a:rPr lang="en-US" sz="1840" dirty="0">
                <a:solidFill>
                  <a:srgbClr val="E2E6E9"/>
                </a:solidFill>
                <a:latin typeface="adonis-web" pitchFamily="34" charset="0"/>
                <a:ea typeface="adonis-web" pitchFamily="34" charset="-122"/>
                <a:cs typeface="adonis-web" pitchFamily="34" charset="-120"/>
              </a:rPr>
              <a:t>Quantum Supremacy</a:t>
            </a:r>
            <a:endParaRPr lang="en-US" sz="1840" dirty="0"/>
          </a:p>
        </p:txBody>
      </p:sp>
      <p:sp>
        <p:nvSpPr>
          <p:cNvPr id="14" name="Text 7"/>
          <p:cNvSpPr/>
          <p:nvPr/>
        </p:nvSpPr>
        <p:spPr>
          <a:xfrm>
            <a:off x="8845868" y="5142309"/>
            <a:ext cx="2314694" cy="2390775"/>
          </a:xfrm>
          <a:prstGeom prst="rect">
            <a:avLst/>
          </a:prstGeom>
          <a:noFill/>
        </p:spPr>
        <p:txBody>
          <a:bodyPr wrap="square" rtlCol="0" anchor="t"/>
          <a:lstStyle/>
          <a:p>
            <a:pPr marL="0" indent="0" algn="l">
              <a:lnSpc>
                <a:spcPts val="2355"/>
              </a:lnSpc>
              <a:buNone/>
            </a:pPr>
            <a:r>
              <a:rPr lang="en-US" sz="1470" dirty="0">
                <a:solidFill>
                  <a:srgbClr val="E2E6E9"/>
                </a:solidFill>
                <a:latin typeface="adonis-web" pitchFamily="34" charset="0"/>
                <a:ea typeface="adonis-web" pitchFamily="34" charset="-122"/>
                <a:cs typeface="adonis-web" pitchFamily="34" charset="-120"/>
              </a:rPr>
              <a:t>Achieving "quantum supremacy," where quantum computers outperform classical computers on specific tasks, will be a significant milestone in the field, paving the way for even more advanced applications.</a:t>
            </a:r>
            <a:endParaRPr lang="en-US" sz="1470" dirty="0"/>
          </a:p>
        </p:txBody>
      </p:sp>
      <p:pic>
        <p:nvPicPr>
          <p:cNvPr id="15" name="Image 5"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10795" y="0"/>
            <a:ext cx="14630400" cy="8229600"/>
          </a:xfrm>
          <a:prstGeom prst="rect">
            <a:avLst/>
          </a:prstGeom>
          <a:solidFill>
            <a:srgbClr val="09151A">
              <a:alpha val="75000"/>
            </a:srgbClr>
          </a:solidFill>
        </p:spPr>
      </p:sp>
      <p:sp>
        <p:nvSpPr>
          <p:cNvPr id="4" name="Text 1"/>
          <p:cNvSpPr/>
          <p:nvPr/>
        </p:nvSpPr>
        <p:spPr>
          <a:xfrm>
            <a:off x="2517696" y="1087874"/>
            <a:ext cx="7474387" cy="694373"/>
          </a:xfrm>
          <a:prstGeom prst="rect">
            <a:avLst/>
          </a:prstGeom>
          <a:noFill/>
        </p:spPr>
        <p:txBody>
          <a:bodyPr wrap="none" rtlCol="0" anchor="t"/>
          <a:lstStyle/>
          <a:p>
            <a:pPr marL="0" indent="0">
              <a:lnSpc>
                <a:spcPts val="5470"/>
              </a:lnSpc>
              <a:buNone/>
            </a:pPr>
            <a:r>
              <a:rPr lang="en-US" sz="4375" dirty="0">
                <a:solidFill>
                  <a:srgbClr val="F5F0F0"/>
                </a:solidFill>
                <a:latin typeface="adonis-web" pitchFamily="34" charset="0"/>
                <a:ea typeface="adonis-web" pitchFamily="34" charset="-122"/>
                <a:cs typeface="adonis-web" pitchFamily="34" charset="-120"/>
              </a:rPr>
              <a:t>How Classical Computing Works</a:t>
            </a:r>
            <a:endParaRPr lang="en-US" sz="4375" dirty="0"/>
          </a:p>
        </p:txBody>
      </p:sp>
      <p:sp>
        <p:nvSpPr>
          <p:cNvPr id="5" name="Text 2"/>
          <p:cNvSpPr/>
          <p:nvPr/>
        </p:nvSpPr>
        <p:spPr>
          <a:xfrm>
            <a:off x="2517696" y="2315408"/>
            <a:ext cx="4526399" cy="888682"/>
          </a:xfrm>
          <a:prstGeom prst="rect">
            <a:avLst/>
          </a:prstGeom>
          <a:noFill/>
        </p:spPr>
        <p:txBody>
          <a:bodyPr wrap="square" rtlCol="0" anchor="t"/>
          <a:lstStyle/>
          <a:p>
            <a:pPr marL="0" indent="0">
              <a:lnSpc>
                <a:spcPts val="3500"/>
              </a:lnSpc>
              <a:buNone/>
            </a:pPr>
            <a:r>
              <a:rPr lang="en-US" sz="2185" dirty="0">
                <a:solidFill>
                  <a:srgbClr val="E2E6E9"/>
                </a:solidFill>
                <a:latin typeface="adonis-web" pitchFamily="34" charset="0"/>
                <a:ea typeface="adonis-web" pitchFamily="34" charset="-122"/>
                <a:cs typeface="adonis-web" pitchFamily="34" charset="-120"/>
              </a:rPr>
              <a:t>Classical computing operates using bits, which can be either 0 or 1.</a:t>
            </a:r>
            <a:endParaRPr lang="en-US" sz="2185" dirty="0"/>
          </a:p>
        </p:txBody>
      </p:sp>
      <p:sp>
        <p:nvSpPr>
          <p:cNvPr id="6" name="Text 3"/>
          <p:cNvSpPr/>
          <p:nvPr/>
        </p:nvSpPr>
        <p:spPr>
          <a:xfrm>
            <a:off x="2517696" y="3403997"/>
            <a:ext cx="4526399" cy="1777365"/>
          </a:xfrm>
          <a:prstGeom prst="rect">
            <a:avLst/>
          </a:prstGeom>
          <a:noFill/>
        </p:spPr>
        <p:txBody>
          <a:bodyPr wrap="square" rtlCol="0" anchor="t"/>
          <a:lstStyle/>
          <a:p>
            <a:pPr marL="0" indent="0">
              <a:lnSpc>
                <a:spcPts val="3500"/>
              </a:lnSpc>
              <a:buNone/>
            </a:pPr>
            <a:r>
              <a:rPr lang="en-US" sz="2185" dirty="0">
                <a:solidFill>
                  <a:srgbClr val="E2E6E9"/>
                </a:solidFill>
                <a:latin typeface="adonis-web" pitchFamily="34" charset="0"/>
                <a:ea typeface="adonis-web" pitchFamily="34" charset="-122"/>
                <a:cs typeface="adonis-web" pitchFamily="34" charset="-120"/>
              </a:rPr>
              <a:t>Through the manipulation of these bits, classical computers perform operations and store data using binary logic.</a:t>
            </a:r>
            <a:endParaRPr lang="en-US" sz="2185" dirty="0"/>
          </a:p>
        </p:txBody>
      </p:sp>
      <p:sp>
        <p:nvSpPr>
          <p:cNvPr id="7" name="Text 4"/>
          <p:cNvSpPr/>
          <p:nvPr/>
        </p:nvSpPr>
        <p:spPr>
          <a:xfrm>
            <a:off x="2517696" y="5381268"/>
            <a:ext cx="4526399" cy="1333024"/>
          </a:xfrm>
          <a:prstGeom prst="rect">
            <a:avLst/>
          </a:prstGeom>
          <a:noFill/>
        </p:spPr>
        <p:txBody>
          <a:bodyPr wrap="square" rtlCol="0" anchor="t"/>
          <a:lstStyle/>
          <a:p>
            <a:pPr marL="0" indent="0">
              <a:lnSpc>
                <a:spcPts val="3500"/>
              </a:lnSpc>
              <a:buNone/>
            </a:pPr>
            <a:r>
              <a:rPr lang="en-US" sz="2185" dirty="0">
                <a:solidFill>
                  <a:srgbClr val="E2E6E9"/>
                </a:solidFill>
                <a:latin typeface="adonis-web" pitchFamily="34" charset="0"/>
                <a:ea typeface="adonis-web" pitchFamily="34" charset="-122"/>
                <a:cs typeface="adonis-web" pitchFamily="34" charset="-120"/>
              </a:rPr>
              <a:t>Algorithms are executed step by step, making classical computing sequential and deterministic.</a:t>
            </a:r>
            <a:endParaRPr lang="en-US" sz="2185" dirty="0"/>
          </a:p>
        </p:txBody>
      </p:sp>
      <p:pic>
        <p:nvPicPr>
          <p:cNvPr id="8" name="Image 1" descr="preencoded.png"/>
          <p:cNvPicPr>
            <a:picLocks noChangeAspect="1"/>
          </p:cNvPicPr>
          <p:nvPr/>
        </p:nvPicPr>
        <p:blipFill>
          <a:blip r:embed="rId2"/>
          <a:stretch>
            <a:fillRect/>
          </a:stretch>
        </p:blipFill>
        <p:spPr>
          <a:xfrm>
            <a:off x="7593687" y="2365415"/>
            <a:ext cx="4526399" cy="452639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9151A">
              <a:alpha val="80000"/>
            </a:srgbClr>
          </a:solidFill>
        </p:spPr>
      </p:sp>
      <p:sp>
        <p:nvSpPr>
          <p:cNvPr id="6" name="Text 2"/>
          <p:cNvSpPr/>
          <p:nvPr/>
        </p:nvSpPr>
        <p:spPr>
          <a:xfrm>
            <a:off x="2517696" y="2365296"/>
            <a:ext cx="9594890" cy="1388745"/>
          </a:xfrm>
          <a:prstGeom prst="rect">
            <a:avLst/>
          </a:prstGeom>
          <a:noFill/>
        </p:spPr>
        <p:txBody>
          <a:bodyPr wrap="square" rtlCol="0" anchor="t"/>
          <a:lstStyle/>
          <a:p>
            <a:pPr marL="0" indent="0">
              <a:lnSpc>
                <a:spcPts val="5470"/>
              </a:lnSpc>
              <a:buNone/>
            </a:pPr>
            <a:r>
              <a:rPr lang="en-US" sz="4375" dirty="0">
                <a:solidFill>
                  <a:srgbClr val="F5F0F0"/>
                </a:solidFill>
                <a:latin typeface="adonis-web" pitchFamily="34" charset="0"/>
                <a:ea typeface="adonis-web" pitchFamily="34" charset="-122"/>
                <a:cs typeface="adonis-web" pitchFamily="34" charset="-120"/>
              </a:rPr>
              <a:t>Conclusion: Embracing the Quantum Revolution</a:t>
            </a:r>
            <a:endParaRPr lang="en-US" sz="4375" dirty="0"/>
          </a:p>
        </p:txBody>
      </p:sp>
      <p:sp>
        <p:nvSpPr>
          <p:cNvPr id="7" name="Text 3"/>
          <p:cNvSpPr/>
          <p:nvPr/>
        </p:nvSpPr>
        <p:spPr>
          <a:xfrm>
            <a:off x="2517696" y="4087297"/>
            <a:ext cx="9594890" cy="1777008"/>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computing represents a transformative shift in the world of technology, promising to unlock unprecedented computational power and unlock solutions to some of the most complex challenges facing humanity. By embracing this quantum revolution, we can expect to witness groundbreaking advancements in fields ranging from science and medicine to finance and cybersecurity, shaping the future of our world.</a:t>
            </a:r>
            <a:endParaRPr lang="en-US" sz="1750" dirty="0"/>
          </a:p>
        </p:txBody>
      </p:sp>
      <p:pic>
        <p:nvPicPr>
          <p:cNvPr id="8"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pic>
        <p:nvPicPr>
          <p:cNvPr id="4" name="Image 1" descr="preencoded.png"/>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661398"/>
            <a:ext cx="5554980" cy="694373"/>
          </a:xfrm>
          <a:prstGeom prst="rect">
            <a:avLst/>
          </a:prstGeom>
          <a:noFill/>
        </p:spPr>
        <p:txBody>
          <a:bodyPr wrap="none" rtlCol="0" anchor="t"/>
          <a:lstStyle/>
          <a:p>
            <a:pPr marL="0" indent="0">
              <a:lnSpc>
                <a:spcPts val="5470"/>
              </a:lnSpc>
              <a:buNone/>
            </a:pPr>
            <a:r>
              <a:rPr lang="en-US" sz="4375" dirty="0">
                <a:solidFill>
                  <a:srgbClr val="F5F0F0"/>
                </a:solidFill>
                <a:latin typeface="Perpetua" panose="02020502060401020303" charset="0"/>
                <a:ea typeface="adonis-web" pitchFamily="34" charset="-122"/>
                <a:cs typeface="Perpetua" panose="02020502060401020303" charset="0"/>
              </a:rPr>
              <a:t>Quantum Computing </a:t>
            </a:r>
            <a:endParaRPr lang="en-US" sz="4375" dirty="0">
              <a:latin typeface="Perpetua" panose="02020502060401020303" charset="0"/>
              <a:cs typeface="Perpetua" panose="02020502060401020303" charset="0"/>
            </a:endParaRPr>
          </a:p>
        </p:txBody>
      </p:sp>
      <p:sp>
        <p:nvSpPr>
          <p:cNvPr id="6" name="Shape 2"/>
          <p:cNvSpPr/>
          <p:nvPr/>
        </p:nvSpPr>
        <p:spPr>
          <a:xfrm>
            <a:off x="833199" y="2689027"/>
            <a:ext cx="4542115" cy="2006203"/>
          </a:xfrm>
          <a:prstGeom prst="roundRect">
            <a:avLst>
              <a:gd name="adj" fmla="val 4984"/>
            </a:avLst>
          </a:prstGeom>
          <a:solidFill>
            <a:srgbClr val="003180"/>
          </a:solidFill>
          <a:ln w="7620">
            <a:solidFill>
              <a:srgbClr val="194A99"/>
            </a:solidFill>
            <a:prstDash val="solid"/>
          </a:ln>
        </p:spPr>
      </p:sp>
      <p:sp>
        <p:nvSpPr>
          <p:cNvPr id="7" name="Text 3"/>
          <p:cNvSpPr/>
          <p:nvPr/>
        </p:nvSpPr>
        <p:spPr>
          <a:xfrm>
            <a:off x="1062990" y="2918817"/>
            <a:ext cx="2777490" cy="347186"/>
          </a:xfrm>
          <a:prstGeom prst="rect">
            <a:avLst/>
          </a:prstGeom>
          <a:noFill/>
        </p:spPr>
        <p:txBody>
          <a:bodyPr wrap="none" rtlCol="0" anchor="t"/>
          <a:lstStyle/>
          <a:p>
            <a:pPr marL="0" indent="0">
              <a:lnSpc>
                <a:spcPts val="2735"/>
              </a:lnSpc>
              <a:buNone/>
            </a:pPr>
            <a:r>
              <a:rPr lang="en-US" sz="2185" dirty="0">
                <a:solidFill>
                  <a:srgbClr val="E2E6E9"/>
                </a:solidFill>
                <a:latin typeface="adonis-web" pitchFamily="34" charset="0"/>
                <a:ea typeface="adonis-web" pitchFamily="34" charset="-122"/>
                <a:cs typeface="adonis-web" pitchFamily="34" charset="-120"/>
              </a:rPr>
              <a:t>Quantum Concepts</a:t>
            </a:r>
            <a:endParaRPr lang="en-US" sz="2185" dirty="0"/>
          </a:p>
        </p:txBody>
      </p:sp>
      <p:sp>
        <p:nvSpPr>
          <p:cNvPr id="8" name="Text 4"/>
          <p:cNvSpPr/>
          <p:nvPr/>
        </p:nvSpPr>
        <p:spPr>
          <a:xfrm>
            <a:off x="1062990" y="3399234"/>
            <a:ext cx="4082534" cy="1066205"/>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computing is based on quantum phenomena like superposition and entanglement.</a:t>
            </a:r>
            <a:endParaRPr lang="en-US" sz="1750" dirty="0"/>
          </a:p>
        </p:txBody>
      </p:sp>
      <p:sp>
        <p:nvSpPr>
          <p:cNvPr id="9" name="Shape 5"/>
          <p:cNvSpPr/>
          <p:nvPr/>
        </p:nvSpPr>
        <p:spPr>
          <a:xfrm>
            <a:off x="5597485" y="2689027"/>
            <a:ext cx="4542115" cy="2006203"/>
          </a:xfrm>
          <a:prstGeom prst="roundRect">
            <a:avLst>
              <a:gd name="adj" fmla="val 4984"/>
            </a:avLst>
          </a:prstGeom>
          <a:solidFill>
            <a:srgbClr val="003180"/>
          </a:solidFill>
          <a:ln w="7620">
            <a:solidFill>
              <a:srgbClr val="194A99"/>
            </a:solidFill>
            <a:prstDash val="solid"/>
          </a:ln>
        </p:spPr>
      </p:sp>
      <p:sp>
        <p:nvSpPr>
          <p:cNvPr id="10" name="Text 6"/>
          <p:cNvSpPr/>
          <p:nvPr/>
        </p:nvSpPr>
        <p:spPr>
          <a:xfrm>
            <a:off x="5827276" y="2918817"/>
            <a:ext cx="2777490" cy="347186"/>
          </a:xfrm>
          <a:prstGeom prst="rect">
            <a:avLst/>
          </a:prstGeom>
          <a:noFill/>
        </p:spPr>
        <p:txBody>
          <a:bodyPr wrap="none" rtlCol="0" anchor="t"/>
          <a:lstStyle/>
          <a:p>
            <a:pPr marL="0" indent="0">
              <a:lnSpc>
                <a:spcPts val="2735"/>
              </a:lnSpc>
              <a:buNone/>
            </a:pPr>
            <a:r>
              <a:rPr lang="en-US" sz="2185" dirty="0">
                <a:solidFill>
                  <a:srgbClr val="E2E6E9"/>
                </a:solidFill>
                <a:latin typeface="adonis-web" pitchFamily="34" charset="0"/>
                <a:ea typeface="adonis-web" pitchFamily="34" charset="-122"/>
                <a:cs typeface="adonis-web" pitchFamily="34" charset="-120"/>
              </a:rPr>
              <a:t>Complex Calculations</a:t>
            </a:r>
            <a:endParaRPr lang="en-US" sz="2185" dirty="0"/>
          </a:p>
        </p:txBody>
      </p:sp>
      <p:sp>
        <p:nvSpPr>
          <p:cNvPr id="11" name="Text 7"/>
          <p:cNvSpPr/>
          <p:nvPr/>
        </p:nvSpPr>
        <p:spPr>
          <a:xfrm>
            <a:off x="5827276" y="3399234"/>
            <a:ext cx="4082534" cy="1066205"/>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It leverages quantum bits or qubits to perform complex calculations at exceptional speed.</a:t>
            </a:r>
            <a:endParaRPr lang="en-US" sz="1750" dirty="0"/>
          </a:p>
        </p:txBody>
      </p:sp>
      <p:sp>
        <p:nvSpPr>
          <p:cNvPr id="12" name="Shape 8"/>
          <p:cNvSpPr/>
          <p:nvPr/>
        </p:nvSpPr>
        <p:spPr>
          <a:xfrm>
            <a:off x="833199" y="4917400"/>
            <a:ext cx="9306401" cy="1650802"/>
          </a:xfrm>
          <a:prstGeom prst="roundRect">
            <a:avLst>
              <a:gd name="adj" fmla="val 6057"/>
            </a:avLst>
          </a:prstGeom>
          <a:solidFill>
            <a:srgbClr val="003180"/>
          </a:solidFill>
          <a:ln w="7620">
            <a:solidFill>
              <a:srgbClr val="194A99"/>
            </a:solidFill>
            <a:prstDash val="solid"/>
          </a:ln>
        </p:spPr>
      </p:sp>
      <p:sp>
        <p:nvSpPr>
          <p:cNvPr id="13" name="Text 9"/>
          <p:cNvSpPr/>
          <p:nvPr/>
        </p:nvSpPr>
        <p:spPr>
          <a:xfrm>
            <a:off x="1062990" y="5147191"/>
            <a:ext cx="2777490" cy="347186"/>
          </a:xfrm>
          <a:prstGeom prst="rect">
            <a:avLst/>
          </a:prstGeom>
          <a:noFill/>
        </p:spPr>
        <p:txBody>
          <a:bodyPr wrap="none" rtlCol="0" anchor="t"/>
          <a:lstStyle/>
          <a:p>
            <a:pPr marL="0" indent="0">
              <a:lnSpc>
                <a:spcPts val="2735"/>
              </a:lnSpc>
              <a:buNone/>
            </a:pPr>
            <a:r>
              <a:rPr lang="en-US" sz="2185" dirty="0">
                <a:solidFill>
                  <a:srgbClr val="E2E6E9"/>
                </a:solidFill>
                <a:latin typeface="adonis-web" pitchFamily="34" charset="0"/>
                <a:ea typeface="adonis-web" pitchFamily="34" charset="-122"/>
                <a:cs typeface="adonis-web" pitchFamily="34" charset="-120"/>
              </a:rPr>
              <a:t>Exponential Power</a:t>
            </a:r>
            <a:endParaRPr lang="en-US" sz="2185" dirty="0"/>
          </a:p>
        </p:txBody>
      </p:sp>
      <p:sp>
        <p:nvSpPr>
          <p:cNvPr id="14" name="Text 10"/>
          <p:cNvSpPr/>
          <p:nvPr/>
        </p:nvSpPr>
        <p:spPr>
          <a:xfrm>
            <a:off x="1062990" y="5627608"/>
            <a:ext cx="8846820" cy="710803"/>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computing offers exponential processing power for tackling scientific and computational challenges.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546550"/>
          </a:xfrm>
          <a:prstGeom prst="rect">
            <a:avLst/>
          </a:prstGeom>
          <a:solidFill>
            <a:srgbClr val="09151A">
              <a:alpha val="75000"/>
            </a:srgbClr>
          </a:solidFill>
        </p:spPr>
      </p:sp>
      <p:sp>
        <p:nvSpPr>
          <p:cNvPr id="4" name="Text 1"/>
          <p:cNvSpPr/>
          <p:nvPr/>
        </p:nvSpPr>
        <p:spPr>
          <a:xfrm>
            <a:off x="3956923" y="427673"/>
            <a:ext cx="5109210" cy="486013"/>
          </a:xfrm>
          <a:prstGeom prst="rect">
            <a:avLst/>
          </a:prstGeom>
          <a:noFill/>
        </p:spPr>
        <p:txBody>
          <a:bodyPr wrap="none" rtlCol="0" anchor="t"/>
          <a:lstStyle/>
          <a:p>
            <a:pPr marL="0" indent="0">
              <a:lnSpc>
                <a:spcPts val="3825"/>
              </a:lnSpc>
              <a:buNone/>
            </a:pPr>
            <a:r>
              <a:rPr lang="en-US" sz="3060" dirty="0">
                <a:solidFill>
                  <a:srgbClr val="F5F0F0"/>
                </a:solidFill>
                <a:latin typeface="adonis-web" pitchFamily="34" charset="0"/>
                <a:ea typeface="adonis-web" pitchFamily="34" charset="-122"/>
                <a:cs typeface="adonis-web" pitchFamily="34" charset="-120"/>
              </a:rPr>
              <a:t>History of Quantum Computing</a:t>
            </a:r>
            <a:endParaRPr lang="en-US" sz="3060" dirty="0"/>
          </a:p>
        </p:txBody>
      </p:sp>
      <p:sp>
        <p:nvSpPr>
          <p:cNvPr id="5" name="Shape 2"/>
          <p:cNvSpPr/>
          <p:nvPr/>
        </p:nvSpPr>
        <p:spPr>
          <a:xfrm>
            <a:off x="4174688" y="1224677"/>
            <a:ext cx="31075" cy="7894201"/>
          </a:xfrm>
          <a:prstGeom prst="roundRect">
            <a:avLst>
              <a:gd name="adj" fmla="val 225238"/>
            </a:avLst>
          </a:prstGeom>
          <a:solidFill>
            <a:srgbClr val="194A99"/>
          </a:solidFill>
        </p:spPr>
      </p:sp>
      <p:sp>
        <p:nvSpPr>
          <p:cNvPr id="6" name="Shape 3"/>
          <p:cNvSpPr/>
          <p:nvPr/>
        </p:nvSpPr>
        <p:spPr>
          <a:xfrm>
            <a:off x="4365129" y="1505486"/>
            <a:ext cx="544354" cy="31075"/>
          </a:xfrm>
          <a:prstGeom prst="roundRect">
            <a:avLst>
              <a:gd name="adj" fmla="val 225238"/>
            </a:avLst>
          </a:prstGeom>
          <a:solidFill>
            <a:srgbClr val="194A99"/>
          </a:solidFill>
        </p:spPr>
      </p:sp>
      <p:sp>
        <p:nvSpPr>
          <p:cNvPr id="7" name="Shape 4"/>
          <p:cNvSpPr/>
          <p:nvPr/>
        </p:nvSpPr>
        <p:spPr>
          <a:xfrm>
            <a:off x="4015204" y="1346121"/>
            <a:ext cx="349925" cy="349925"/>
          </a:xfrm>
          <a:prstGeom prst="roundRect">
            <a:avLst>
              <a:gd name="adj" fmla="val 20002"/>
            </a:avLst>
          </a:prstGeom>
          <a:solidFill>
            <a:srgbClr val="003180"/>
          </a:solidFill>
          <a:ln w="7620">
            <a:solidFill>
              <a:srgbClr val="194A99"/>
            </a:solidFill>
            <a:prstDash val="solid"/>
          </a:ln>
        </p:spPr>
      </p:sp>
      <p:sp>
        <p:nvSpPr>
          <p:cNvPr id="8" name="Text 5"/>
          <p:cNvSpPr/>
          <p:nvPr/>
        </p:nvSpPr>
        <p:spPr>
          <a:xfrm>
            <a:off x="4126409" y="1375172"/>
            <a:ext cx="127397" cy="291703"/>
          </a:xfrm>
          <a:prstGeom prst="rect">
            <a:avLst/>
          </a:prstGeom>
          <a:noFill/>
        </p:spPr>
        <p:txBody>
          <a:bodyPr wrap="none" rtlCol="0" anchor="t"/>
          <a:lstStyle/>
          <a:p>
            <a:pPr marL="0" indent="0" algn="ctr">
              <a:lnSpc>
                <a:spcPts val="2295"/>
              </a:lnSpc>
              <a:buNone/>
            </a:pPr>
            <a:r>
              <a:rPr lang="en-US" sz="1835" dirty="0">
                <a:solidFill>
                  <a:srgbClr val="E2E6E9"/>
                </a:solidFill>
                <a:latin typeface="adonis-web" pitchFamily="34" charset="0"/>
                <a:ea typeface="adonis-web" pitchFamily="34" charset="-122"/>
                <a:cs typeface="adonis-web" pitchFamily="34" charset="-120"/>
              </a:rPr>
              <a:t>1</a:t>
            </a:r>
            <a:endParaRPr lang="en-US" sz="1835" dirty="0"/>
          </a:p>
        </p:txBody>
      </p:sp>
      <p:sp>
        <p:nvSpPr>
          <p:cNvPr id="9" name="Text 6"/>
          <p:cNvSpPr/>
          <p:nvPr/>
        </p:nvSpPr>
        <p:spPr>
          <a:xfrm>
            <a:off x="5045631" y="1380173"/>
            <a:ext cx="2292191" cy="243007"/>
          </a:xfrm>
          <a:prstGeom prst="rect">
            <a:avLst/>
          </a:prstGeom>
          <a:noFill/>
        </p:spPr>
        <p:txBody>
          <a:bodyPr wrap="none" rtlCol="0" anchor="t"/>
          <a:lstStyle/>
          <a:p>
            <a:pPr marL="0" indent="0" algn="l">
              <a:lnSpc>
                <a:spcPts val="1915"/>
              </a:lnSpc>
              <a:buNone/>
            </a:pPr>
            <a:r>
              <a:rPr lang="en-US" sz="1530" dirty="0">
                <a:solidFill>
                  <a:srgbClr val="E2E6E9"/>
                </a:solidFill>
                <a:latin typeface="adonis-web" pitchFamily="34" charset="0"/>
                <a:ea typeface="adonis-web" pitchFamily="34" charset="-122"/>
                <a:cs typeface="adonis-web" pitchFamily="34" charset="-120"/>
              </a:rPr>
              <a:t>Richard Feynman's Proposal</a:t>
            </a:r>
            <a:endParaRPr lang="en-US" sz="1530" dirty="0"/>
          </a:p>
        </p:txBody>
      </p:sp>
      <p:sp>
        <p:nvSpPr>
          <p:cNvPr id="10" name="Text 7"/>
          <p:cNvSpPr/>
          <p:nvPr/>
        </p:nvSpPr>
        <p:spPr>
          <a:xfrm>
            <a:off x="5045631" y="1716405"/>
            <a:ext cx="5627727" cy="497443"/>
          </a:xfrm>
          <a:prstGeom prst="rect">
            <a:avLst/>
          </a:prstGeom>
          <a:noFill/>
        </p:spPr>
        <p:txBody>
          <a:bodyPr wrap="square" rtlCol="0" anchor="t"/>
          <a:lstStyle/>
          <a:p>
            <a:pPr marL="0" indent="0" algn="l">
              <a:lnSpc>
                <a:spcPts val="1960"/>
              </a:lnSpc>
              <a:buNone/>
            </a:pPr>
            <a:r>
              <a:rPr lang="en-US" sz="1225" dirty="0">
                <a:solidFill>
                  <a:srgbClr val="E2E6E9"/>
                </a:solidFill>
                <a:latin typeface="adonis-web" pitchFamily="34" charset="0"/>
                <a:ea typeface="adonis-web" pitchFamily="34" charset="-122"/>
                <a:cs typeface="adonis-web" pitchFamily="34" charset="-120"/>
              </a:rPr>
              <a:t>In 1981, Richard Feynman proposed the concept of quantum computing in a keynote speech at MIT.</a:t>
            </a:r>
            <a:endParaRPr lang="en-US" sz="1225" dirty="0"/>
          </a:p>
        </p:txBody>
      </p:sp>
      <p:sp>
        <p:nvSpPr>
          <p:cNvPr id="11" name="Shape 8"/>
          <p:cNvSpPr/>
          <p:nvPr/>
        </p:nvSpPr>
        <p:spPr>
          <a:xfrm>
            <a:off x="4365129" y="2805648"/>
            <a:ext cx="544354" cy="31075"/>
          </a:xfrm>
          <a:prstGeom prst="roundRect">
            <a:avLst>
              <a:gd name="adj" fmla="val 225238"/>
            </a:avLst>
          </a:prstGeom>
          <a:solidFill>
            <a:srgbClr val="194A99"/>
          </a:solidFill>
        </p:spPr>
      </p:sp>
      <p:sp>
        <p:nvSpPr>
          <p:cNvPr id="12" name="Shape 9"/>
          <p:cNvSpPr/>
          <p:nvPr/>
        </p:nvSpPr>
        <p:spPr>
          <a:xfrm>
            <a:off x="4015204" y="2646283"/>
            <a:ext cx="349925" cy="349925"/>
          </a:xfrm>
          <a:prstGeom prst="roundRect">
            <a:avLst>
              <a:gd name="adj" fmla="val 20002"/>
            </a:avLst>
          </a:prstGeom>
          <a:solidFill>
            <a:srgbClr val="003180"/>
          </a:solidFill>
          <a:ln w="7620">
            <a:solidFill>
              <a:srgbClr val="194A99"/>
            </a:solidFill>
            <a:prstDash val="solid"/>
          </a:ln>
        </p:spPr>
      </p:sp>
      <p:sp>
        <p:nvSpPr>
          <p:cNvPr id="13" name="Text 10"/>
          <p:cNvSpPr/>
          <p:nvPr/>
        </p:nvSpPr>
        <p:spPr>
          <a:xfrm>
            <a:off x="4126409" y="2675334"/>
            <a:ext cx="127397" cy="291703"/>
          </a:xfrm>
          <a:prstGeom prst="rect">
            <a:avLst/>
          </a:prstGeom>
          <a:noFill/>
        </p:spPr>
        <p:txBody>
          <a:bodyPr wrap="none" rtlCol="0" anchor="t"/>
          <a:lstStyle/>
          <a:p>
            <a:pPr marL="0" indent="0" algn="ctr">
              <a:lnSpc>
                <a:spcPts val="2295"/>
              </a:lnSpc>
              <a:buNone/>
            </a:pPr>
            <a:r>
              <a:rPr lang="en-US" sz="1835" dirty="0">
                <a:solidFill>
                  <a:srgbClr val="E2E6E9"/>
                </a:solidFill>
                <a:latin typeface="adonis-web" pitchFamily="34" charset="0"/>
                <a:ea typeface="adonis-web" pitchFamily="34" charset="-122"/>
                <a:cs typeface="adonis-web" pitchFamily="34" charset="-120"/>
              </a:rPr>
              <a:t>2</a:t>
            </a:r>
            <a:endParaRPr lang="en-US" sz="1835" dirty="0"/>
          </a:p>
        </p:txBody>
      </p:sp>
      <p:sp>
        <p:nvSpPr>
          <p:cNvPr id="14" name="Text 11"/>
          <p:cNvSpPr/>
          <p:nvPr/>
        </p:nvSpPr>
        <p:spPr>
          <a:xfrm>
            <a:off x="5045631" y="2680335"/>
            <a:ext cx="1944172" cy="243007"/>
          </a:xfrm>
          <a:prstGeom prst="rect">
            <a:avLst/>
          </a:prstGeom>
          <a:noFill/>
        </p:spPr>
        <p:txBody>
          <a:bodyPr wrap="none" rtlCol="0" anchor="t"/>
          <a:lstStyle/>
          <a:p>
            <a:pPr marL="0" indent="0" algn="l">
              <a:lnSpc>
                <a:spcPts val="1915"/>
              </a:lnSpc>
              <a:buNone/>
            </a:pPr>
            <a:r>
              <a:rPr lang="en-US" sz="1530" dirty="0">
                <a:solidFill>
                  <a:srgbClr val="E2E6E9"/>
                </a:solidFill>
                <a:latin typeface="adonis-web" pitchFamily="34" charset="0"/>
                <a:ea typeface="adonis-web" pitchFamily="34" charset="-122"/>
                <a:cs typeface="adonis-web" pitchFamily="34" charset="-120"/>
              </a:rPr>
              <a:t>The first experiment</a:t>
            </a:r>
            <a:endParaRPr lang="en-US" sz="1530" dirty="0"/>
          </a:p>
        </p:txBody>
      </p:sp>
      <p:sp>
        <p:nvSpPr>
          <p:cNvPr id="15" name="Text 12"/>
          <p:cNvSpPr/>
          <p:nvPr/>
        </p:nvSpPr>
        <p:spPr>
          <a:xfrm>
            <a:off x="5045631" y="3016568"/>
            <a:ext cx="5627727" cy="497443"/>
          </a:xfrm>
          <a:prstGeom prst="rect">
            <a:avLst/>
          </a:prstGeom>
          <a:noFill/>
        </p:spPr>
        <p:txBody>
          <a:bodyPr wrap="square" rtlCol="0" anchor="t"/>
          <a:lstStyle/>
          <a:p>
            <a:pPr marL="0" indent="0" algn="l">
              <a:lnSpc>
                <a:spcPts val="1960"/>
              </a:lnSpc>
              <a:buNone/>
            </a:pPr>
            <a:r>
              <a:rPr lang="en-US" sz="1225" dirty="0">
                <a:solidFill>
                  <a:srgbClr val="E2E6E9"/>
                </a:solidFill>
                <a:latin typeface="adonis-web" pitchFamily="34" charset="0"/>
                <a:ea typeface="adonis-web" pitchFamily="34" charset="-122"/>
                <a:cs typeface="adonis-web" pitchFamily="34" charset="-120"/>
              </a:rPr>
              <a:t>In 1994,  Isaac Chuang and his team at the Los Alamos National Laboratory conduced demonstration of quantum algorithm  </a:t>
            </a:r>
            <a:endParaRPr lang="en-US" sz="1225" dirty="0"/>
          </a:p>
        </p:txBody>
      </p:sp>
      <p:sp>
        <p:nvSpPr>
          <p:cNvPr id="16" name="Shape 13"/>
          <p:cNvSpPr/>
          <p:nvPr/>
        </p:nvSpPr>
        <p:spPr>
          <a:xfrm>
            <a:off x="4365129" y="4105811"/>
            <a:ext cx="544354" cy="31075"/>
          </a:xfrm>
          <a:prstGeom prst="roundRect">
            <a:avLst>
              <a:gd name="adj" fmla="val 225238"/>
            </a:avLst>
          </a:prstGeom>
          <a:solidFill>
            <a:srgbClr val="194A99"/>
          </a:solidFill>
        </p:spPr>
      </p:sp>
      <p:sp>
        <p:nvSpPr>
          <p:cNvPr id="17" name="Shape 14"/>
          <p:cNvSpPr/>
          <p:nvPr/>
        </p:nvSpPr>
        <p:spPr>
          <a:xfrm>
            <a:off x="4015204" y="3946446"/>
            <a:ext cx="349925" cy="349925"/>
          </a:xfrm>
          <a:prstGeom prst="roundRect">
            <a:avLst>
              <a:gd name="adj" fmla="val 20002"/>
            </a:avLst>
          </a:prstGeom>
          <a:solidFill>
            <a:srgbClr val="003180"/>
          </a:solidFill>
          <a:ln w="7620">
            <a:solidFill>
              <a:srgbClr val="194A99"/>
            </a:solidFill>
            <a:prstDash val="solid"/>
          </a:ln>
        </p:spPr>
      </p:sp>
      <p:sp>
        <p:nvSpPr>
          <p:cNvPr id="18" name="Text 15"/>
          <p:cNvSpPr/>
          <p:nvPr/>
        </p:nvSpPr>
        <p:spPr>
          <a:xfrm>
            <a:off x="4126409" y="3975497"/>
            <a:ext cx="127397" cy="291703"/>
          </a:xfrm>
          <a:prstGeom prst="rect">
            <a:avLst/>
          </a:prstGeom>
          <a:noFill/>
        </p:spPr>
        <p:txBody>
          <a:bodyPr wrap="none" rtlCol="0" anchor="t"/>
          <a:lstStyle/>
          <a:p>
            <a:pPr marL="0" indent="0" algn="ctr">
              <a:lnSpc>
                <a:spcPts val="2295"/>
              </a:lnSpc>
              <a:buNone/>
            </a:pPr>
            <a:r>
              <a:rPr lang="en-US" sz="1835" dirty="0">
                <a:solidFill>
                  <a:srgbClr val="E2E6E9"/>
                </a:solidFill>
                <a:latin typeface="adonis-web" pitchFamily="34" charset="0"/>
                <a:ea typeface="adonis-web" pitchFamily="34" charset="-122"/>
                <a:cs typeface="adonis-web" pitchFamily="34" charset="-120"/>
              </a:rPr>
              <a:t>3</a:t>
            </a:r>
            <a:endParaRPr lang="en-US" sz="1835" dirty="0"/>
          </a:p>
        </p:txBody>
      </p:sp>
      <p:sp>
        <p:nvSpPr>
          <p:cNvPr id="19" name="Text 16"/>
          <p:cNvSpPr/>
          <p:nvPr/>
        </p:nvSpPr>
        <p:spPr>
          <a:xfrm>
            <a:off x="5045631" y="3980498"/>
            <a:ext cx="2647593" cy="243007"/>
          </a:xfrm>
          <a:prstGeom prst="rect">
            <a:avLst/>
          </a:prstGeom>
          <a:noFill/>
        </p:spPr>
        <p:txBody>
          <a:bodyPr wrap="none" rtlCol="0" anchor="t"/>
          <a:lstStyle/>
          <a:p>
            <a:pPr marL="0" indent="0" algn="l">
              <a:lnSpc>
                <a:spcPts val="1915"/>
              </a:lnSpc>
              <a:buNone/>
            </a:pPr>
            <a:r>
              <a:rPr lang="en-US" sz="1530" dirty="0">
                <a:solidFill>
                  <a:srgbClr val="E2E6E9"/>
                </a:solidFill>
                <a:latin typeface="adonis-web" pitchFamily="34" charset="0"/>
                <a:ea typeface="adonis-web" pitchFamily="34" charset="-122"/>
                <a:cs typeface="adonis-web" pitchFamily="34" charset="-120"/>
              </a:rPr>
              <a:t>Shor's Algorithm and Encryption</a:t>
            </a:r>
            <a:endParaRPr lang="en-US" sz="1530" dirty="0"/>
          </a:p>
        </p:txBody>
      </p:sp>
      <p:sp>
        <p:nvSpPr>
          <p:cNvPr id="20" name="Text 17"/>
          <p:cNvSpPr/>
          <p:nvPr/>
        </p:nvSpPr>
        <p:spPr>
          <a:xfrm>
            <a:off x="5045631" y="4316730"/>
            <a:ext cx="5627727" cy="497443"/>
          </a:xfrm>
          <a:prstGeom prst="rect">
            <a:avLst/>
          </a:prstGeom>
          <a:noFill/>
        </p:spPr>
        <p:txBody>
          <a:bodyPr wrap="square" rtlCol="0" anchor="t"/>
          <a:lstStyle/>
          <a:p>
            <a:pPr marL="0" indent="0" algn="l">
              <a:lnSpc>
                <a:spcPts val="1960"/>
              </a:lnSpc>
              <a:buNone/>
            </a:pPr>
            <a:r>
              <a:rPr lang="en-US" sz="1225" dirty="0">
                <a:solidFill>
                  <a:srgbClr val="E2E6E9"/>
                </a:solidFill>
                <a:latin typeface="adonis-web" pitchFamily="34" charset="0"/>
                <a:ea typeface="adonis-web" pitchFamily="34" charset="-122"/>
                <a:cs typeface="adonis-web" pitchFamily="34" charset="-120"/>
              </a:rPr>
              <a:t>Shor's algorithm raised the possibility of breaking RSA encryption, sparking interest in quantum-resistant cryptography.</a:t>
            </a:r>
            <a:endParaRPr lang="en-US" sz="1225" dirty="0"/>
          </a:p>
        </p:txBody>
      </p:sp>
      <p:sp>
        <p:nvSpPr>
          <p:cNvPr id="21" name="Shape 18"/>
          <p:cNvSpPr/>
          <p:nvPr/>
        </p:nvSpPr>
        <p:spPr>
          <a:xfrm>
            <a:off x="4365129" y="5405973"/>
            <a:ext cx="544354" cy="31075"/>
          </a:xfrm>
          <a:prstGeom prst="roundRect">
            <a:avLst>
              <a:gd name="adj" fmla="val 225238"/>
            </a:avLst>
          </a:prstGeom>
          <a:solidFill>
            <a:srgbClr val="194A99"/>
          </a:solidFill>
        </p:spPr>
      </p:sp>
      <p:sp>
        <p:nvSpPr>
          <p:cNvPr id="22" name="Shape 19"/>
          <p:cNvSpPr/>
          <p:nvPr/>
        </p:nvSpPr>
        <p:spPr>
          <a:xfrm>
            <a:off x="4015204" y="5246608"/>
            <a:ext cx="349925" cy="349925"/>
          </a:xfrm>
          <a:prstGeom prst="roundRect">
            <a:avLst>
              <a:gd name="adj" fmla="val 20002"/>
            </a:avLst>
          </a:prstGeom>
          <a:solidFill>
            <a:srgbClr val="003180"/>
          </a:solidFill>
          <a:ln w="7620">
            <a:solidFill>
              <a:srgbClr val="194A99"/>
            </a:solidFill>
            <a:prstDash val="solid"/>
          </a:ln>
        </p:spPr>
      </p:sp>
      <p:sp>
        <p:nvSpPr>
          <p:cNvPr id="23" name="Text 20"/>
          <p:cNvSpPr/>
          <p:nvPr/>
        </p:nvSpPr>
        <p:spPr>
          <a:xfrm>
            <a:off x="4126409" y="5275659"/>
            <a:ext cx="127397" cy="291703"/>
          </a:xfrm>
          <a:prstGeom prst="rect">
            <a:avLst/>
          </a:prstGeom>
          <a:noFill/>
        </p:spPr>
        <p:txBody>
          <a:bodyPr wrap="none" rtlCol="0" anchor="t"/>
          <a:lstStyle/>
          <a:p>
            <a:pPr marL="0" indent="0" algn="ctr">
              <a:lnSpc>
                <a:spcPts val="2295"/>
              </a:lnSpc>
              <a:buNone/>
            </a:pPr>
            <a:r>
              <a:rPr lang="en-US" sz="1835" dirty="0">
                <a:solidFill>
                  <a:srgbClr val="E2E6E9"/>
                </a:solidFill>
                <a:latin typeface="adonis-web" pitchFamily="34" charset="0"/>
                <a:ea typeface="adonis-web" pitchFamily="34" charset="-122"/>
                <a:cs typeface="adonis-web" pitchFamily="34" charset="-120"/>
              </a:rPr>
              <a:t>4</a:t>
            </a:r>
            <a:endParaRPr lang="en-US" sz="1835" dirty="0"/>
          </a:p>
        </p:txBody>
      </p:sp>
      <p:sp>
        <p:nvSpPr>
          <p:cNvPr id="24" name="Text 21"/>
          <p:cNvSpPr/>
          <p:nvPr/>
        </p:nvSpPr>
        <p:spPr>
          <a:xfrm>
            <a:off x="5045631" y="5280660"/>
            <a:ext cx="1962150" cy="243007"/>
          </a:xfrm>
          <a:prstGeom prst="rect">
            <a:avLst/>
          </a:prstGeom>
          <a:noFill/>
        </p:spPr>
        <p:txBody>
          <a:bodyPr wrap="none" rtlCol="0" anchor="t"/>
          <a:lstStyle/>
          <a:p>
            <a:pPr marL="0" indent="0" algn="l">
              <a:lnSpc>
                <a:spcPts val="1915"/>
              </a:lnSpc>
              <a:buNone/>
            </a:pPr>
            <a:r>
              <a:rPr lang="en-US" sz="1530" dirty="0">
                <a:solidFill>
                  <a:srgbClr val="E2E6E9"/>
                </a:solidFill>
                <a:latin typeface="adonis-web" pitchFamily="34" charset="0"/>
                <a:ea typeface="adonis-web" pitchFamily="34" charset="-122"/>
                <a:cs typeface="adonis-web" pitchFamily="34" charset="-120"/>
              </a:rPr>
              <a:t>First quantum computer</a:t>
            </a:r>
            <a:endParaRPr lang="en-US" sz="1530" dirty="0"/>
          </a:p>
        </p:txBody>
      </p:sp>
      <p:sp>
        <p:nvSpPr>
          <p:cNvPr id="25" name="Text 22"/>
          <p:cNvSpPr/>
          <p:nvPr/>
        </p:nvSpPr>
        <p:spPr>
          <a:xfrm>
            <a:off x="5045631" y="5616892"/>
            <a:ext cx="5627727" cy="497443"/>
          </a:xfrm>
          <a:prstGeom prst="rect">
            <a:avLst/>
          </a:prstGeom>
          <a:noFill/>
        </p:spPr>
        <p:txBody>
          <a:bodyPr wrap="square" rtlCol="0" anchor="t"/>
          <a:lstStyle/>
          <a:p>
            <a:pPr marL="0" indent="0" algn="l">
              <a:lnSpc>
                <a:spcPts val="1960"/>
              </a:lnSpc>
              <a:buNone/>
            </a:pPr>
            <a:r>
              <a:rPr lang="en-US" sz="1225" dirty="0">
                <a:solidFill>
                  <a:srgbClr val="E2E6E9"/>
                </a:solidFill>
                <a:latin typeface="adonis-web" pitchFamily="34" charset="0"/>
                <a:ea typeface="adonis-web" pitchFamily="34" charset="-122"/>
                <a:cs typeface="adonis-web" pitchFamily="34" charset="-120"/>
              </a:rPr>
              <a:t>In 2001, John Martinis and his team at the University of California, Santa Barbara, built the first quantum computer using superconducting qubits</a:t>
            </a:r>
            <a:endParaRPr lang="en-US" sz="1225" dirty="0"/>
          </a:p>
        </p:txBody>
      </p:sp>
      <p:sp>
        <p:nvSpPr>
          <p:cNvPr id="26" name="Shape 23"/>
          <p:cNvSpPr/>
          <p:nvPr/>
        </p:nvSpPr>
        <p:spPr>
          <a:xfrm>
            <a:off x="4365129" y="6706136"/>
            <a:ext cx="544354" cy="31075"/>
          </a:xfrm>
          <a:prstGeom prst="roundRect">
            <a:avLst>
              <a:gd name="adj" fmla="val 225238"/>
            </a:avLst>
          </a:prstGeom>
          <a:solidFill>
            <a:srgbClr val="194A99"/>
          </a:solidFill>
        </p:spPr>
      </p:sp>
      <p:sp>
        <p:nvSpPr>
          <p:cNvPr id="27" name="Shape 24"/>
          <p:cNvSpPr/>
          <p:nvPr/>
        </p:nvSpPr>
        <p:spPr>
          <a:xfrm>
            <a:off x="4015204" y="6546771"/>
            <a:ext cx="349925" cy="349925"/>
          </a:xfrm>
          <a:prstGeom prst="roundRect">
            <a:avLst>
              <a:gd name="adj" fmla="val 20002"/>
            </a:avLst>
          </a:prstGeom>
          <a:solidFill>
            <a:srgbClr val="003180"/>
          </a:solidFill>
          <a:ln w="7620">
            <a:solidFill>
              <a:srgbClr val="194A99"/>
            </a:solidFill>
            <a:prstDash val="solid"/>
          </a:ln>
        </p:spPr>
      </p:sp>
      <p:sp>
        <p:nvSpPr>
          <p:cNvPr id="28" name="Text 25"/>
          <p:cNvSpPr/>
          <p:nvPr/>
        </p:nvSpPr>
        <p:spPr>
          <a:xfrm>
            <a:off x="4126409" y="6575822"/>
            <a:ext cx="127397" cy="291703"/>
          </a:xfrm>
          <a:prstGeom prst="rect">
            <a:avLst/>
          </a:prstGeom>
          <a:noFill/>
        </p:spPr>
        <p:txBody>
          <a:bodyPr wrap="none" rtlCol="0" anchor="t"/>
          <a:lstStyle/>
          <a:p>
            <a:pPr marL="0" indent="0" algn="ctr">
              <a:lnSpc>
                <a:spcPts val="2295"/>
              </a:lnSpc>
              <a:buNone/>
            </a:pPr>
            <a:r>
              <a:rPr lang="en-US" sz="1835" dirty="0">
                <a:solidFill>
                  <a:srgbClr val="E2E6E9"/>
                </a:solidFill>
                <a:latin typeface="adonis-web" pitchFamily="34" charset="0"/>
                <a:ea typeface="adonis-web" pitchFamily="34" charset="-122"/>
                <a:cs typeface="adonis-web" pitchFamily="34" charset="-120"/>
              </a:rPr>
              <a:t>5</a:t>
            </a:r>
            <a:endParaRPr lang="en-US" sz="1835" dirty="0"/>
          </a:p>
        </p:txBody>
      </p:sp>
      <p:sp>
        <p:nvSpPr>
          <p:cNvPr id="29" name="Text 26"/>
          <p:cNvSpPr/>
          <p:nvPr/>
        </p:nvSpPr>
        <p:spPr>
          <a:xfrm>
            <a:off x="5045631" y="6580823"/>
            <a:ext cx="1944172" cy="243007"/>
          </a:xfrm>
          <a:prstGeom prst="rect">
            <a:avLst/>
          </a:prstGeom>
          <a:noFill/>
        </p:spPr>
        <p:txBody>
          <a:bodyPr wrap="none" rtlCol="0" anchor="t"/>
          <a:lstStyle/>
          <a:p>
            <a:pPr marL="0" indent="0" algn="l">
              <a:lnSpc>
                <a:spcPts val="1915"/>
              </a:lnSpc>
              <a:buNone/>
            </a:pPr>
            <a:r>
              <a:rPr lang="en-US" sz="1530" dirty="0">
                <a:solidFill>
                  <a:srgbClr val="E2E6E9"/>
                </a:solidFill>
                <a:latin typeface="adonis-web" pitchFamily="34" charset="0"/>
                <a:ea typeface="adonis-web" pitchFamily="34" charset="-122"/>
                <a:cs typeface="adonis-web" pitchFamily="34" charset="-120"/>
              </a:rPr>
              <a:t>Commercial Q</a:t>
            </a:r>
            <a:endParaRPr lang="en-US" sz="1530" dirty="0"/>
          </a:p>
        </p:txBody>
      </p:sp>
      <p:sp>
        <p:nvSpPr>
          <p:cNvPr id="30" name="Text 27"/>
          <p:cNvSpPr/>
          <p:nvPr/>
        </p:nvSpPr>
        <p:spPr>
          <a:xfrm>
            <a:off x="5045631" y="6917055"/>
            <a:ext cx="5627727" cy="497443"/>
          </a:xfrm>
          <a:prstGeom prst="rect">
            <a:avLst/>
          </a:prstGeom>
          <a:noFill/>
        </p:spPr>
        <p:txBody>
          <a:bodyPr wrap="square" rtlCol="0" anchor="t"/>
          <a:lstStyle/>
          <a:p>
            <a:pPr marL="0" indent="0" algn="l">
              <a:lnSpc>
                <a:spcPts val="1960"/>
              </a:lnSpc>
              <a:buNone/>
            </a:pPr>
            <a:r>
              <a:rPr lang="en-US" sz="1225" b="1" dirty="0">
                <a:solidFill>
                  <a:srgbClr val="E2E6E9"/>
                </a:solidFill>
                <a:latin typeface="adonis-web" pitchFamily="34" charset="0"/>
                <a:ea typeface="adonis-web" pitchFamily="34" charset="-122"/>
                <a:cs typeface="adonis-web" pitchFamily="34" charset="-120"/>
              </a:rPr>
              <a:t>In 2011</a:t>
            </a:r>
            <a:r>
              <a:rPr lang="en-US" sz="1225" dirty="0">
                <a:solidFill>
                  <a:srgbClr val="E2E6E9"/>
                </a:solidFill>
                <a:latin typeface="adonis-web" pitchFamily="34" charset="0"/>
                <a:ea typeface="adonis-web" pitchFamily="34" charset="-122"/>
                <a:cs typeface="adonis-web" pitchFamily="34" charset="-120"/>
              </a:rPr>
              <a:t>, The first commercially available quantum computer was offered by D-Wave Systems</a:t>
            </a:r>
            <a:endParaRPr lang="en-US" sz="1225" dirty="0"/>
          </a:p>
        </p:txBody>
      </p:sp>
      <p:sp>
        <p:nvSpPr>
          <p:cNvPr id="31" name="Shape 28"/>
          <p:cNvSpPr/>
          <p:nvPr/>
        </p:nvSpPr>
        <p:spPr>
          <a:xfrm>
            <a:off x="4365129" y="8006298"/>
            <a:ext cx="544354" cy="31075"/>
          </a:xfrm>
          <a:prstGeom prst="roundRect">
            <a:avLst>
              <a:gd name="adj" fmla="val 225238"/>
            </a:avLst>
          </a:prstGeom>
          <a:solidFill>
            <a:srgbClr val="194A99"/>
          </a:solidFill>
        </p:spPr>
      </p:sp>
      <p:sp>
        <p:nvSpPr>
          <p:cNvPr id="32" name="Shape 29"/>
          <p:cNvSpPr/>
          <p:nvPr/>
        </p:nvSpPr>
        <p:spPr>
          <a:xfrm>
            <a:off x="4015204" y="7846933"/>
            <a:ext cx="349925" cy="349925"/>
          </a:xfrm>
          <a:prstGeom prst="roundRect">
            <a:avLst>
              <a:gd name="adj" fmla="val 20002"/>
            </a:avLst>
          </a:prstGeom>
          <a:solidFill>
            <a:srgbClr val="003180"/>
          </a:solidFill>
          <a:ln w="7620">
            <a:solidFill>
              <a:srgbClr val="194A99"/>
            </a:solidFill>
            <a:prstDash val="solid"/>
          </a:ln>
        </p:spPr>
      </p:sp>
      <p:sp>
        <p:nvSpPr>
          <p:cNvPr id="33" name="Text 30"/>
          <p:cNvSpPr/>
          <p:nvPr/>
        </p:nvSpPr>
        <p:spPr>
          <a:xfrm>
            <a:off x="4126409" y="7875984"/>
            <a:ext cx="127397" cy="291703"/>
          </a:xfrm>
          <a:prstGeom prst="rect">
            <a:avLst/>
          </a:prstGeom>
          <a:noFill/>
        </p:spPr>
        <p:txBody>
          <a:bodyPr wrap="none" rtlCol="0" anchor="t"/>
          <a:lstStyle/>
          <a:p>
            <a:pPr marL="0" indent="0" algn="ctr">
              <a:lnSpc>
                <a:spcPts val="2295"/>
              </a:lnSpc>
              <a:buNone/>
            </a:pPr>
            <a:r>
              <a:rPr lang="en-US" sz="1835" dirty="0">
                <a:solidFill>
                  <a:srgbClr val="E2E6E9"/>
                </a:solidFill>
                <a:latin typeface="adonis-web" pitchFamily="34" charset="0"/>
                <a:ea typeface="adonis-web" pitchFamily="34" charset="-122"/>
                <a:cs typeface="adonis-web" pitchFamily="34" charset="-120"/>
              </a:rPr>
              <a:t>6</a:t>
            </a:r>
            <a:endParaRPr lang="en-US" sz="1835" dirty="0"/>
          </a:p>
        </p:txBody>
      </p:sp>
      <p:sp>
        <p:nvSpPr>
          <p:cNvPr id="34" name="Text 31"/>
          <p:cNvSpPr/>
          <p:nvPr/>
        </p:nvSpPr>
        <p:spPr>
          <a:xfrm>
            <a:off x="5045631" y="7880985"/>
            <a:ext cx="1944172" cy="243007"/>
          </a:xfrm>
          <a:prstGeom prst="rect">
            <a:avLst/>
          </a:prstGeom>
          <a:noFill/>
        </p:spPr>
        <p:txBody>
          <a:bodyPr wrap="none" rtlCol="0" anchor="t"/>
          <a:lstStyle/>
          <a:p>
            <a:pPr marL="0" indent="0" algn="l">
              <a:lnSpc>
                <a:spcPts val="1915"/>
              </a:lnSpc>
              <a:buNone/>
            </a:pPr>
            <a:r>
              <a:rPr lang="en-US" sz="1530" dirty="0">
                <a:solidFill>
                  <a:srgbClr val="E2E6E9"/>
                </a:solidFill>
                <a:latin typeface="adonis-web" pitchFamily="34" charset="0"/>
                <a:ea typeface="adonis-web" pitchFamily="34" charset="-122"/>
                <a:cs typeface="adonis-web" pitchFamily="34" charset="-120"/>
              </a:rPr>
              <a:t>Recent advancement </a:t>
            </a:r>
            <a:endParaRPr lang="en-US" sz="1530" dirty="0"/>
          </a:p>
        </p:txBody>
      </p:sp>
      <p:sp>
        <p:nvSpPr>
          <p:cNvPr id="35" name="Text 32"/>
          <p:cNvSpPr/>
          <p:nvPr/>
        </p:nvSpPr>
        <p:spPr>
          <a:xfrm>
            <a:off x="5045631" y="8217218"/>
            <a:ext cx="5627727" cy="746165"/>
          </a:xfrm>
          <a:prstGeom prst="rect">
            <a:avLst/>
          </a:prstGeom>
          <a:noFill/>
        </p:spPr>
        <p:txBody>
          <a:bodyPr wrap="square" rtlCol="0" anchor="t"/>
          <a:lstStyle/>
          <a:p>
            <a:pPr marL="0" indent="0" algn="l">
              <a:lnSpc>
                <a:spcPts val="1960"/>
              </a:lnSpc>
              <a:buNone/>
            </a:pPr>
            <a:r>
              <a:rPr lang="en-US" sz="1225" b="1" dirty="0">
                <a:solidFill>
                  <a:srgbClr val="E2E6E9"/>
                </a:solidFill>
                <a:latin typeface="adonis-web" pitchFamily="34" charset="0"/>
                <a:ea typeface="adonis-web" pitchFamily="34" charset="-122"/>
                <a:cs typeface="adonis-web" pitchFamily="34" charset="-120"/>
              </a:rPr>
              <a:t>2023</a:t>
            </a:r>
            <a:r>
              <a:rPr lang="en-US" sz="1225" dirty="0">
                <a:solidFill>
                  <a:srgbClr val="E2E6E9"/>
                </a:solidFill>
                <a:latin typeface="adonis-web" pitchFamily="34" charset="0"/>
                <a:ea typeface="adonis-web" pitchFamily="34" charset="-122"/>
                <a:cs typeface="adonis-web" pitchFamily="34" charset="-120"/>
              </a:rPr>
              <a:t>: Researchers entangled two ions over a distance of 230 meters, and Alpine Quantum Technologies demonstrated a quantum volume of 128 on its quantum computer system PINE</a:t>
            </a:r>
            <a:endParaRPr lang="en-US" sz="12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2517696" y="1087874"/>
            <a:ext cx="8393073" cy="694373"/>
          </a:xfrm>
          <a:prstGeom prst="rect">
            <a:avLst/>
          </a:prstGeom>
          <a:noFill/>
        </p:spPr>
        <p:txBody>
          <a:bodyPr wrap="none" rtlCol="0" anchor="t"/>
          <a:lstStyle/>
          <a:p>
            <a:pPr marL="0" indent="0">
              <a:lnSpc>
                <a:spcPts val="5470"/>
              </a:lnSpc>
              <a:buNone/>
            </a:pPr>
            <a:r>
              <a:rPr lang="en-US" sz="4375" dirty="0">
                <a:solidFill>
                  <a:srgbClr val="F5F0F0"/>
                </a:solidFill>
                <a:latin typeface="adonis-web" pitchFamily="34" charset="0"/>
                <a:ea typeface="adonis-web" pitchFamily="34" charset="-122"/>
                <a:cs typeface="adonis-web" pitchFamily="34" charset="-120"/>
              </a:rPr>
              <a:t>Introduction to Quantum Mechanics</a:t>
            </a:r>
            <a:endParaRPr lang="en-US" sz="4375" dirty="0"/>
          </a:p>
        </p:txBody>
      </p:sp>
      <p:sp>
        <p:nvSpPr>
          <p:cNvPr id="5" name="Text 2"/>
          <p:cNvSpPr/>
          <p:nvPr/>
        </p:nvSpPr>
        <p:spPr>
          <a:xfrm>
            <a:off x="2517696" y="2315408"/>
            <a:ext cx="4526399" cy="1066205"/>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mechanics is a fundamental theory in physics that describes the behavior of matter and energy at the atomic and subatomic levels.</a:t>
            </a:r>
            <a:endParaRPr lang="en-US" sz="1750" dirty="0"/>
          </a:p>
        </p:txBody>
      </p:sp>
      <p:sp>
        <p:nvSpPr>
          <p:cNvPr id="6" name="Text 3"/>
          <p:cNvSpPr/>
          <p:nvPr/>
        </p:nvSpPr>
        <p:spPr>
          <a:xfrm>
            <a:off x="2517696" y="3581519"/>
            <a:ext cx="4526399" cy="1066205"/>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What sets it apart from classical mechanics is its reliance on probability instead of certainty, and the concept of superposition.</a:t>
            </a:r>
            <a:endParaRPr lang="en-US" sz="1750" dirty="0"/>
          </a:p>
        </p:txBody>
      </p:sp>
      <p:pic>
        <p:nvPicPr>
          <p:cNvPr id="7" name="Image 1" descr="preencoded.png"/>
          <p:cNvPicPr>
            <a:picLocks noChangeAspect="1"/>
          </p:cNvPicPr>
          <p:nvPr/>
        </p:nvPicPr>
        <p:blipFill>
          <a:blip r:embed="rId2"/>
          <a:stretch>
            <a:fillRect/>
          </a:stretch>
        </p:blipFill>
        <p:spPr>
          <a:xfrm>
            <a:off x="7593687" y="2365415"/>
            <a:ext cx="4526399" cy="4526399"/>
          </a:xfrm>
          <a:prstGeom prst="rect">
            <a:avLst/>
          </a:prstGeom>
        </p:spPr>
      </p:pic>
      <p:pic>
        <p:nvPicPr>
          <p:cNvPr id="8"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pic>
        <p:nvPicPr>
          <p:cNvPr id="4" name="Image 1" descr="preencoded.png"/>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693307"/>
            <a:ext cx="8393073" cy="694373"/>
          </a:xfrm>
          <a:prstGeom prst="rect">
            <a:avLst/>
          </a:prstGeom>
          <a:noFill/>
        </p:spPr>
        <p:txBody>
          <a:bodyPr wrap="none" rtlCol="0" anchor="t"/>
          <a:lstStyle/>
          <a:p>
            <a:pPr marL="0" indent="0">
              <a:lnSpc>
                <a:spcPts val="5470"/>
              </a:lnSpc>
              <a:buNone/>
            </a:pPr>
            <a:r>
              <a:rPr lang="en-US" sz="4375" dirty="0">
                <a:solidFill>
                  <a:srgbClr val="F5F0F0"/>
                </a:solidFill>
                <a:latin typeface="adonis-web" pitchFamily="34" charset="0"/>
                <a:ea typeface="adonis-web" pitchFamily="34" charset="-122"/>
                <a:cs typeface="adonis-web" pitchFamily="34" charset="-120"/>
              </a:rPr>
              <a:t>Introduction to Quantum Mechanics</a:t>
            </a:r>
            <a:endParaRPr lang="en-US" sz="4375" dirty="0"/>
          </a:p>
        </p:txBody>
      </p:sp>
      <p:sp>
        <p:nvSpPr>
          <p:cNvPr id="6" name="Shape 2"/>
          <p:cNvSpPr/>
          <p:nvPr/>
        </p:nvSpPr>
        <p:spPr>
          <a:xfrm>
            <a:off x="833199" y="2894528"/>
            <a:ext cx="499943" cy="499943"/>
          </a:xfrm>
          <a:prstGeom prst="roundRect">
            <a:avLst>
              <a:gd name="adj" fmla="val 20000"/>
            </a:avLst>
          </a:prstGeom>
          <a:solidFill>
            <a:srgbClr val="003180"/>
          </a:solidFill>
          <a:ln w="7620">
            <a:solidFill>
              <a:srgbClr val="194A99"/>
            </a:solidFill>
            <a:prstDash val="solid"/>
          </a:ln>
        </p:spPr>
      </p:sp>
      <p:sp>
        <p:nvSpPr>
          <p:cNvPr id="7" name="Text 3"/>
          <p:cNvSpPr/>
          <p:nvPr/>
        </p:nvSpPr>
        <p:spPr>
          <a:xfrm>
            <a:off x="992148" y="2936200"/>
            <a:ext cx="182047" cy="416481"/>
          </a:xfrm>
          <a:prstGeom prst="rect">
            <a:avLst/>
          </a:prstGeom>
          <a:noFill/>
        </p:spPr>
        <p:txBody>
          <a:bodyPr wrap="none" rtlCol="0" anchor="t"/>
          <a:lstStyle/>
          <a:p>
            <a:pPr marL="0" indent="0" algn="ctr">
              <a:lnSpc>
                <a:spcPts val="3280"/>
              </a:lnSpc>
              <a:buNone/>
            </a:pPr>
            <a:r>
              <a:rPr lang="en-US" sz="2625" dirty="0">
                <a:solidFill>
                  <a:srgbClr val="E2E6E9"/>
                </a:solidFill>
                <a:latin typeface="adonis-web" pitchFamily="34" charset="0"/>
                <a:ea typeface="adonis-web" pitchFamily="34" charset="-122"/>
                <a:cs typeface="adonis-web" pitchFamily="34" charset="-120"/>
              </a:rPr>
              <a:t>1</a:t>
            </a:r>
            <a:endParaRPr lang="en-US" sz="2625" dirty="0"/>
          </a:p>
        </p:txBody>
      </p:sp>
      <p:sp>
        <p:nvSpPr>
          <p:cNvPr id="8" name="Text 4"/>
          <p:cNvSpPr/>
          <p:nvPr/>
        </p:nvSpPr>
        <p:spPr>
          <a:xfrm>
            <a:off x="1555313" y="2970848"/>
            <a:ext cx="2777490" cy="347186"/>
          </a:xfrm>
          <a:prstGeom prst="rect">
            <a:avLst/>
          </a:prstGeom>
          <a:noFill/>
        </p:spPr>
        <p:txBody>
          <a:bodyPr wrap="none" rtlCol="0" anchor="t"/>
          <a:lstStyle/>
          <a:p>
            <a:pPr marL="0" indent="0">
              <a:lnSpc>
                <a:spcPts val="2735"/>
              </a:lnSpc>
              <a:buNone/>
            </a:pPr>
            <a:r>
              <a:rPr lang="en-US" sz="2185" dirty="0">
                <a:solidFill>
                  <a:srgbClr val="E2E6E9"/>
                </a:solidFill>
                <a:latin typeface="adonis-web" pitchFamily="34" charset="0"/>
                <a:ea typeface="adonis-web" pitchFamily="34" charset="-122"/>
                <a:cs typeface="adonis-web" pitchFamily="34" charset="-120"/>
              </a:rPr>
              <a:t>Superposition</a:t>
            </a:r>
            <a:endParaRPr lang="en-US" sz="2185" dirty="0"/>
          </a:p>
        </p:txBody>
      </p:sp>
      <p:sp>
        <p:nvSpPr>
          <p:cNvPr id="9" name="Text 5"/>
          <p:cNvSpPr/>
          <p:nvPr/>
        </p:nvSpPr>
        <p:spPr>
          <a:xfrm>
            <a:off x="1555313" y="3451265"/>
            <a:ext cx="3820001" cy="1421606"/>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particles can exist in multiple states simultaneously, a phenomenon known as superposition, which forms the foundation of quantum computing.</a:t>
            </a:r>
            <a:endParaRPr lang="en-US" sz="1750" dirty="0"/>
          </a:p>
        </p:txBody>
      </p:sp>
      <p:sp>
        <p:nvSpPr>
          <p:cNvPr id="10" name="Shape 6"/>
          <p:cNvSpPr/>
          <p:nvPr/>
        </p:nvSpPr>
        <p:spPr>
          <a:xfrm>
            <a:off x="5597485" y="2894528"/>
            <a:ext cx="499943" cy="499943"/>
          </a:xfrm>
          <a:prstGeom prst="roundRect">
            <a:avLst>
              <a:gd name="adj" fmla="val 20000"/>
            </a:avLst>
          </a:prstGeom>
          <a:solidFill>
            <a:srgbClr val="003180"/>
          </a:solidFill>
          <a:ln w="7620">
            <a:solidFill>
              <a:srgbClr val="194A99"/>
            </a:solidFill>
            <a:prstDash val="solid"/>
          </a:ln>
        </p:spPr>
      </p:sp>
      <p:sp>
        <p:nvSpPr>
          <p:cNvPr id="11" name="Text 7"/>
          <p:cNvSpPr/>
          <p:nvPr/>
        </p:nvSpPr>
        <p:spPr>
          <a:xfrm>
            <a:off x="5756434" y="2936200"/>
            <a:ext cx="182047" cy="416481"/>
          </a:xfrm>
          <a:prstGeom prst="rect">
            <a:avLst/>
          </a:prstGeom>
          <a:noFill/>
        </p:spPr>
        <p:txBody>
          <a:bodyPr wrap="none" rtlCol="0" anchor="t"/>
          <a:lstStyle/>
          <a:p>
            <a:pPr marL="0" indent="0" algn="ctr">
              <a:lnSpc>
                <a:spcPts val="3280"/>
              </a:lnSpc>
              <a:buNone/>
            </a:pPr>
            <a:r>
              <a:rPr lang="en-US" sz="2625" dirty="0">
                <a:solidFill>
                  <a:srgbClr val="E2E6E9"/>
                </a:solidFill>
                <a:latin typeface="adonis-web" pitchFamily="34" charset="0"/>
                <a:ea typeface="adonis-web" pitchFamily="34" charset="-122"/>
                <a:cs typeface="adonis-web" pitchFamily="34" charset="-120"/>
              </a:rPr>
              <a:t>2</a:t>
            </a:r>
            <a:endParaRPr lang="en-US" sz="2625" dirty="0"/>
          </a:p>
        </p:txBody>
      </p:sp>
      <p:sp>
        <p:nvSpPr>
          <p:cNvPr id="12" name="Text 8"/>
          <p:cNvSpPr/>
          <p:nvPr/>
        </p:nvSpPr>
        <p:spPr>
          <a:xfrm>
            <a:off x="6319599" y="2970848"/>
            <a:ext cx="2777490" cy="347186"/>
          </a:xfrm>
          <a:prstGeom prst="rect">
            <a:avLst/>
          </a:prstGeom>
          <a:noFill/>
        </p:spPr>
        <p:txBody>
          <a:bodyPr wrap="none" rtlCol="0" anchor="t"/>
          <a:lstStyle/>
          <a:p>
            <a:pPr marL="0" indent="0">
              <a:lnSpc>
                <a:spcPts val="2735"/>
              </a:lnSpc>
              <a:buNone/>
            </a:pPr>
            <a:r>
              <a:rPr lang="en-US" sz="2185" dirty="0">
                <a:solidFill>
                  <a:srgbClr val="E2E6E9"/>
                </a:solidFill>
                <a:latin typeface="adonis-web" pitchFamily="34" charset="0"/>
                <a:ea typeface="adonis-web" pitchFamily="34" charset="-122"/>
                <a:cs typeface="adonis-web" pitchFamily="34" charset="-120"/>
              </a:rPr>
              <a:t>Entanglement</a:t>
            </a:r>
            <a:endParaRPr lang="en-US" sz="2185" dirty="0"/>
          </a:p>
        </p:txBody>
      </p:sp>
      <p:sp>
        <p:nvSpPr>
          <p:cNvPr id="13" name="Text 9"/>
          <p:cNvSpPr/>
          <p:nvPr/>
        </p:nvSpPr>
        <p:spPr>
          <a:xfrm>
            <a:off x="6319599" y="3451265"/>
            <a:ext cx="3820001" cy="1421606"/>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particles can become "entangled," where the state of one particle is inextricably linked to the state of another, even over vast distances.</a:t>
            </a:r>
            <a:endParaRPr lang="en-US" sz="1750" dirty="0"/>
          </a:p>
        </p:txBody>
      </p:sp>
      <p:sp>
        <p:nvSpPr>
          <p:cNvPr id="14" name="Shape 10"/>
          <p:cNvSpPr/>
          <p:nvPr/>
        </p:nvSpPr>
        <p:spPr>
          <a:xfrm>
            <a:off x="833199" y="5268635"/>
            <a:ext cx="499943" cy="499943"/>
          </a:xfrm>
          <a:prstGeom prst="roundRect">
            <a:avLst>
              <a:gd name="adj" fmla="val 20000"/>
            </a:avLst>
          </a:prstGeom>
          <a:solidFill>
            <a:srgbClr val="003180"/>
          </a:solidFill>
          <a:ln w="7620">
            <a:solidFill>
              <a:srgbClr val="194A99"/>
            </a:solidFill>
            <a:prstDash val="solid"/>
          </a:ln>
        </p:spPr>
      </p:sp>
      <p:sp>
        <p:nvSpPr>
          <p:cNvPr id="15" name="Text 11"/>
          <p:cNvSpPr/>
          <p:nvPr/>
        </p:nvSpPr>
        <p:spPr>
          <a:xfrm>
            <a:off x="992148" y="5310307"/>
            <a:ext cx="182047" cy="416481"/>
          </a:xfrm>
          <a:prstGeom prst="rect">
            <a:avLst/>
          </a:prstGeom>
          <a:noFill/>
        </p:spPr>
        <p:txBody>
          <a:bodyPr wrap="none" rtlCol="0" anchor="t"/>
          <a:lstStyle/>
          <a:p>
            <a:pPr marL="0" indent="0" algn="ctr">
              <a:lnSpc>
                <a:spcPts val="3280"/>
              </a:lnSpc>
              <a:buNone/>
            </a:pPr>
            <a:r>
              <a:rPr lang="en-US" sz="2625" dirty="0">
                <a:solidFill>
                  <a:srgbClr val="E2E6E9"/>
                </a:solidFill>
                <a:latin typeface="adonis-web" pitchFamily="34" charset="0"/>
                <a:ea typeface="adonis-web" pitchFamily="34" charset="-122"/>
                <a:cs typeface="adonis-web" pitchFamily="34" charset="-120"/>
              </a:rPr>
              <a:t>3</a:t>
            </a:r>
            <a:endParaRPr lang="en-US" sz="2625" dirty="0"/>
          </a:p>
        </p:txBody>
      </p:sp>
      <p:sp>
        <p:nvSpPr>
          <p:cNvPr id="16" name="Text 12"/>
          <p:cNvSpPr/>
          <p:nvPr/>
        </p:nvSpPr>
        <p:spPr>
          <a:xfrm>
            <a:off x="1555313" y="5344954"/>
            <a:ext cx="2777490" cy="347186"/>
          </a:xfrm>
          <a:prstGeom prst="rect">
            <a:avLst/>
          </a:prstGeom>
          <a:noFill/>
        </p:spPr>
        <p:txBody>
          <a:bodyPr wrap="none" rtlCol="0" anchor="t"/>
          <a:lstStyle/>
          <a:p>
            <a:pPr marL="0" indent="0">
              <a:lnSpc>
                <a:spcPts val="2735"/>
              </a:lnSpc>
              <a:buNone/>
            </a:pPr>
            <a:r>
              <a:rPr lang="en-US" sz="2185" dirty="0">
                <a:solidFill>
                  <a:srgbClr val="E2E6E9"/>
                </a:solidFill>
                <a:latin typeface="adonis-web" pitchFamily="34" charset="0"/>
                <a:ea typeface="adonis-web" pitchFamily="34" charset="-122"/>
                <a:cs typeface="adonis-web" pitchFamily="34" charset="-120"/>
              </a:rPr>
              <a:t>Probabilistic Behavior</a:t>
            </a:r>
            <a:endParaRPr lang="en-US" sz="2185" dirty="0"/>
          </a:p>
        </p:txBody>
      </p:sp>
      <p:sp>
        <p:nvSpPr>
          <p:cNvPr id="17" name="Text 13"/>
          <p:cNvSpPr/>
          <p:nvPr/>
        </p:nvSpPr>
        <p:spPr>
          <a:xfrm>
            <a:off x="1555313" y="5825371"/>
            <a:ext cx="8584287" cy="710803"/>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systems exhibit probabilistic behavior, where the outcome of a measurement or observation is not deterministic but rather a distribution of possible states.</a:t>
            </a:r>
            <a:endParaRPr lang="en-US" sz="1750" dirty="0"/>
          </a:p>
        </p:txBody>
      </p:sp>
      <p:pic>
        <p:nvPicPr>
          <p:cNvPr id="18"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2517696" y="741640"/>
            <a:ext cx="9594890" cy="1388745"/>
          </a:xfrm>
          <a:prstGeom prst="rect">
            <a:avLst/>
          </a:prstGeom>
          <a:noFill/>
        </p:spPr>
        <p:txBody>
          <a:bodyPr wrap="square" rtlCol="0" anchor="t"/>
          <a:lstStyle/>
          <a:p>
            <a:pPr marL="0" indent="0">
              <a:lnSpc>
                <a:spcPts val="5470"/>
              </a:lnSpc>
              <a:buNone/>
            </a:pPr>
            <a:r>
              <a:rPr lang="en-US" sz="4375" dirty="0">
                <a:solidFill>
                  <a:srgbClr val="F5F0F0"/>
                </a:solidFill>
                <a:latin typeface="adonis-web" pitchFamily="34" charset="0"/>
                <a:ea typeface="adonis-web" pitchFamily="34" charset="-122"/>
                <a:cs typeface="adonis-web" pitchFamily="34" charset="-120"/>
              </a:rPr>
              <a:t>Quantum Superposition: Schrödinger's Cat</a:t>
            </a:r>
            <a:endParaRPr lang="en-US" sz="4375" dirty="0"/>
          </a:p>
        </p:txBody>
      </p:sp>
      <p:sp>
        <p:nvSpPr>
          <p:cNvPr id="5" name="Text 2"/>
          <p:cNvSpPr/>
          <p:nvPr/>
        </p:nvSpPr>
        <p:spPr>
          <a:xfrm>
            <a:off x="2517696" y="2663547"/>
            <a:ext cx="4526399" cy="710803"/>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Schrödinger's cat is a thought experiment that illustrates quantum superposition.</a:t>
            </a:r>
            <a:endParaRPr lang="en-US" sz="1750" dirty="0"/>
          </a:p>
        </p:txBody>
      </p:sp>
      <p:sp>
        <p:nvSpPr>
          <p:cNvPr id="6" name="Text 3"/>
          <p:cNvSpPr/>
          <p:nvPr/>
        </p:nvSpPr>
        <p:spPr>
          <a:xfrm>
            <a:off x="2517696" y="3574256"/>
            <a:ext cx="4526399" cy="710803"/>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In the scenario, a cat is theoretically both alive and dead at the same time.</a:t>
            </a:r>
            <a:endParaRPr lang="en-US" sz="1750" dirty="0"/>
          </a:p>
        </p:txBody>
      </p:sp>
      <p:sp>
        <p:nvSpPr>
          <p:cNvPr id="7" name="Text 4"/>
          <p:cNvSpPr/>
          <p:nvPr/>
        </p:nvSpPr>
        <p:spPr>
          <a:xfrm>
            <a:off x="2517696" y="4484965"/>
            <a:ext cx="4526399" cy="710803"/>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This situation represents the concept of superposition in quantum mechanics.</a:t>
            </a:r>
            <a:endParaRPr lang="en-US" sz="1750" dirty="0"/>
          </a:p>
        </p:txBody>
      </p:sp>
      <p:pic>
        <p:nvPicPr>
          <p:cNvPr id="8" name="Image 1" descr="preencoded.png"/>
          <p:cNvPicPr>
            <a:picLocks noChangeAspect="1"/>
          </p:cNvPicPr>
          <p:nvPr/>
        </p:nvPicPr>
        <p:blipFill>
          <a:blip r:embed="rId2"/>
          <a:stretch>
            <a:fillRect/>
          </a:stretch>
        </p:blipFill>
        <p:spPr>
          <a:xfrm>
            <a:off x="7593687" y="2713553"/>
            <a:ext cx="4524494" cy="4524494"/>
          </a:xfrm>
          <a:prstGeom prst="rect">
            <a:avLst/>
          </a:prstGeom>
        </p:spPr>
      </p:pic>
      <p:pic>
        <p:nvPicPr>
          <p:cNvPr id="9"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2517696" y="1088827"/>
            <a:ext cx="5554980" cy="694373"/>
          </a:xfrm>
          <a:prstGeom prst="rect">
            <a:avLst/>
          </a:prstGeom>
          <a:noFill/>
        </p:spPr>
        <p:txBody>
          <a:bodyPr wrap="none" rtlCol="0" anchor="t"/>
          <a:lstStyle/>
          <a:p>
            <a:pPr marL="0" indent="0">
              <a:lnSpc>
                <a:spcPts val="5470"/>
              </a:lnSpc>
              <a:buNone/>
            </a:pPr>
            <a:r>
              <a:rPr lang="en-US" sz="4375" dirty="0">
                <a:solidFill>
                  <a:srgbClr val="F5F0F0"/>
                </a:solidFill>
                <a:latin typeface="adonis-web" pitchFamily="34" charset="0"/>
                <a:ea typeface="adonis-web" pitchFamily="34" charset="-122"/>
                <a:cs typeface="adonis-web" pitchFamily="34" charset="-120"/>
              </a:rPr>
              <a:t>Quantum Entanglement</a:t>
            </a:r>
            <a:endParaRPr lang="en-US" sz="4375" dirty="0"/>
          </a:p>
        </p:txBody>
      </p:sp>
      <p:sp>
        <p:nvSpPr>
          <p:cNvPr id="5" name="Text 2"/>
          <p:cNvSpPr/>
          <p:nvPr/>
        </p:nvSpPr>
        <p:spPr>
          <a:xfrm>
            <a:off x="2517696" y="2316361"/>
            <a:ext cx="4525328" cy="2132409"/>
          </a:xfrm>
          <a:prstGeom prst="rect">
            <a:avLst/>
          </a:prstGeom>
          <a:noFill/>
        </p:spPr>
        <p:txBody>
          <a:bodyPr wrap="squar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Quantum entanglement is like having two coins where their states are linked, no matter how far apart they are. When one coin is flipped and its state is determined, the state of the other coin is simultaneously known, even if it's miles away physicist called this spooky action at distance  .</a:t>
            </a:r>
            <a:endParaRPr lang="en-US" sz="1750" dirty="0"/>
          </a:p>
        </p:txBody>
      </p:sp>
      <p:pic>
        <p:nvPicPr>
          <p:cNvPr id="6" name="Image 1" descr="preencoded.png"/>
          <p:cNvPicPr>
            <a:picLocks noChangeAspect="1"/>
          </p:cNvPicPr>
          <p:nvPr/>
        </p:nvPicPr>
        <p:blipFill>
          <a:blip r:embed="rId2"/>
          <a:stretch>
            <a:fillRect/>
          </a:stretch>
        </p:blipFill>
        <p:spPr>
          <a:xfrm>
            <a:off x="7592616" y="2366367"/>
            <a:ext cx="4524494" cy="4524494"/>
          </a:xfrm>
          <a:prstGeom prst="rect">
            <a:avLst/>
          </a:prstGeom>
        </p:spPr>
      </p:pic>
      <p:pic>
        <p:nvPicPr>
          <p:cNvPr id="7"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2517696" y="1087874"/>
            <a:ext cx="8822412" cy="694373"/>
          </a:xfrm>
          <a:prstGeom prst="rect">
            <a:avLst/>
          </a:prstGeom>
          <a:noFill/>
        </p:spPr>
        <p:txBody>
          <a:bodyPr wrap="none" rtlCol="0" anchor="t"/>
          <a:lstStyle/>
          <a:p>
            <a:pPr marL="0" indent="0">
              <a:lnSpc>
                <a:spcPts val="5470"/>
              </a:lnSpc>
              <a:buNone/>
            </a:pPr>
            <a:r>
              <a:rPr lang="en-US" sz="4375" dirty="0">
                <a:solidFill>
                  <a:srgbClr val="F5F0F0"/>
                </a:solidFill>
                <a:latin typeface="adonis-web" pitchFamily="34" charset="0"/>
                <a:ea typeface="adonis-web" pitchFamily="34" charset="-122"/>
                <a:cs typeface="adonis-web" pitchFamily="34" charset="-120"/>
              </a:rPr>
              <a:t>Superposition in Quantum Computing</a:t>
            </a:r>
            <a:endParaRPr lang="en-US" sz="4375" dirty="0"/>
          </a:p>
        </p:txBody>
      </p:sp>
      <p:sp>
        <p:nvSpPr>
          <p:cNvPr id="5" name="Text 2"/>
          <p:cNvSpPr/>
          <p:nvPr/>
        </p:nvSpPr>
        <p:spPr>
          <a:xfrm>
            <a:off x="2517696" y="2315408"/>
            <a:ext cx="4526399" cy="355402"/>
          </a:xfrm>
          <a:prstGeom prst="rect">
            <a:avLst/>
          </a:prstGeom>
          <a:noFill/>
        </p:spPr>
        <p:txBody>
          <a:bodyPr wrap="none" rtlCol="0" anchor="t"/>
          <a:lstStyle/>
          <a:p>
            <a:pPr marL="0" indent="0">
              <a:lnSpc>
                <a:spcPts val="2800"/>
              </a:lnSpc>
              <a:buNone/>
            </a:pPr>
            <a:r>
              <a:rPr lang="en-US" sz="1750" dirty="0">
                <a:solidFill>
                  <a:srgbClr val="E2E6E9"/>
                </a:solidFill>
                <a:latin typeface="adonis-web" pitchFamily="34" charset="0"/>
                <a:ea typeface="adonis-web" pitchFamily="34" charset="-122"/>
                <a:cs typeface="adonis-web" pitchFamily="34" charset="-120"/>
              </a:rPr>
              <a:t>It's all about parallel processing on steroids.</a:t>
            </a:r>
            <a:endParaRPr lang="en-US" sz="1750" dirty="0"/>
          </a:p>
        </p:txBody>
      </p:sp>
      <p:sp>
        <p:nvSpPr>
          <p:cNvPr id="6" name="Text 3"/>
          <p:cNvSpPr/>
          <p:nvPr/>
        </p:nvSpPr>
        <p:spPr>
          <a:xfrm>
            <a:off x="2873097" y="2920722"/>
            <a:ext cx="4170998" cy="1421606"/>
          </a:xfrm>
          <a:prstGeom prst="rect">
            <a:avLst/>
          </a:prstGeom>
          <a:noFill/>
        </p:spPr>
        <p:txBody>
          <a:bodyPr wrap="square" rtlCol="0" anchor="t"/>
          <a:lstStyle/>
          <a:p>
            <a:pPr marL="0" indent="0" algn="l">
              <a:lnSpc>
                <a:spcPts val="2800"/>
              </a:lnSpc>
              <a:buSzPct val="100000"/>
              <a:buNone/>
            </a:pPr>
            <a:r>
              <a:rPr lang="en-US" sz="1750" b="1" dirty="0">
                <a:solidFill>
                  <a:srgbClr val="E2E6E9"/>
                </a:solidFill>
                <a:latin typeface="adonis-web" pitchFamily="34" charset="0"/>
                <a:ea typeface="adonis-web" pitchFamily="34" charset="-122"/>
                <a:cs typeface="adonis-web" pitchFamily="34" charset="-120"/>
              </a:rPr>
              <a:t>Regular computer:</a:t>
            </a:r>
            <a:r>
              <a:rPr lang="en-US" sz="1750" dirty="0">
                <a:solidFill>
                  <a:srgbClr val="E2E6E9"/>
                </a:solidFill>
                <a:latin typeface="adonis-web" pitchFamily="34" charset="0"/>
                <a:ea typeface="adonis-web" pitchFamily="34" charset="-122"/>
                <a:cs typeface="adonis-web" pitchFamily="34" charset="-120"/>
              </a:rPr>
              <a:t> With multiple bits, a regular computer can explore different possibilities one by one. Like checking each path in a maze.</a:t>
            </a:r>
            <a:endParaRPr lang="en-US" sz="1750" dirty="0"/>
          </a:p>
        </p:txBody>
      </p:sp>
      <p:sp>
        <p:nvSpPr>
          <p:cNvPr id="7" name="Text 4"/>
          <p:cNvSpPr/>
          <p:nvPr/>
        </p:nvSpPr>
        <p:spPr>
          <a:xfrm>
            <a:off x="2873097" y="4431149"/>
            <a:ext cx="4170998" cy="1777008"/>
          </a:xfrm>
          <a:prstGeom prst="rect">
            <a:avLst/>
          </a:prstGeom>
          <a:noFill/>
        </p:spPr>
        <p:txBody>
          <a:bodyPr wrap="square" rtlCol="0" anchor="t"/>
          <a:lstStyle/>
          <a:p>
            <a:pPr marL="0" indent="0" algn="l">
              <a:lnSpc>
                <a:spcPts val="2800"/>
              </a:lnSpc>
              <a:buSzPct val="100000"/>
              <a:buNone/>
            </a:pPr>
            <a:r>
              <a:rPr lang="en-US" sz="1750" b="1" dirty="0">
                <a:solidFill>
                  <a:srgbClr val="E2E6E9"/>
                </a:solidFill>
                <a:latin typeface="adonis-web" pitchFamily="34" charset="0"/>
                <a:ea typeface="adonis-web" pitchFamily="34" charset="-122"/>
                <a:cs typeface="adonis-web" pitchFamily="34" charset="-120"/>
              </a:rPr>
              <a:t>Quantum computer:</a:t>
            </a:r>
            <a:r>
              <a:rPr lang="en-US" sz="1750" dirty="0">
                <a:solidFill>
                  <a:srgbClr val="E2E6E9"/>
                </a:solidFill>
                <a:latin typeface="adonis-web" pitchFamily="34" charset="0"/>
                <a:ea typeface="adonis-web" pitchFamily="34" charset="-122"/>
                <a:cs typeface="adonis-web" pitchFamily="34" charset="-120"/>
              </a:rPr>
              <a:t> With qubits in superposition, a quantum computer can explore all those possibilities simultaneously. Like a ball rolling down all paths in the maze at once!</a:t>
            </a:r>
            <a:endParaRPr lang="en-US" sz="1750" dirty="0"/>
          </a:p>
        </p:txBody>
      </p:sp>
      <p:pic>
        <p:nvPicPr>
          <p:cNvPr id="8" name="Image 1" descr="preencoded.png"/>
          <p:cNvPicPr>
            <a:picLocks noChangeAspect="1"/>
          </p:cNvPicPr>
          <p:nvPr/>
        </p:nvPicPr>
        <p:blipFill>
          <a:blip r:embed="rId2"/>
          <a:stretch>
            <a:fillRect/>
          </a:stretch>
        </p:blipFill>
        <p:spPr>
          <a:xfrm>
            <a:off x="7593687" y="2365415"/>
            <a:ext cx="4526399" cy="4526399"/>
          </a:xfrm>
          <a:prstGeom prst="rect">
            <a:avLst/>
          </a:prstGeom>
        </p:spPr>
      </p:pic>
      <p:pic>
        <p:nvPicPr>
          <p:cNvPr id="9"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9162</Words>
  <Application>WPS Presentation</Application>
  <PresentationFormat>On-screen Show (16:9)</PresentationFormat>
  <Paragraphs>246</Paragraphs>
  <Slides>20</Slides>
  <Notes>20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20</vt:i4>
      </vt:variant>
    </vt:vector>
  </HeadingPairs>
  <TitlesOfParts>
    <vt:vector size="34" baseType="lpstr">
      <vt:lpstr>Arial</vt:lpstr>
      <vt:lpstr>SimSun</vt:lpstr>
      <vt:lpstr>Wingdings</vt:lpstr>
      <vt:lpstr>adonis-web</vt:lpstr>
      <vt:lpstr>Geez Able</vt:lpstr>
      <vt:lpstr>adonis-web</vt:lpstr>
      <vt:lpstr>adonis-web</vt:lpstr>
      <vt:lpstr>Calibri</vt:lpstr>
      <vt:lpstr>Microsoft YaHei</vt:lpstr>
      <vt:lpstr>Arial Unicode MS</vt:lpstr>
      <vt:lpstr>MingLiU-ExtB</vt:lpstr>
      <vt:lpstr>Poor Richard</vt:lpstr>
      <vt:lpstr>Perpetua</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Natnael</cp:lastModifiedBy>
  <cp:revision>3</cp:revision>
  <dcterms:created xsi:type="dcterms:W3CDTF">2024-04-02T14:15:00Z</dcterms:created>
  <dcterms:modified xsi:type="dcterms:W3CDTF">2024-04-02T14:43:49Z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A33C7E00DFAF450EA50B95F955077946_12</vt:lpwstr>
  </property>
  <property fmtid="{D5CDD505-2E9C-101B-9397-08002B2CF9AE}" pid="3" name="KSOProductBuildVer">
    <vt:lpwstr>2057-12.2.0.13489</vt:lpwstr>
  </property>
</Properties>
</file>